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77" r:id="rId15"/>
    <p:sldId id="278" r:id="rId16"/>
    <p:sldId id="279" r:id="rId17"/>
    <p:sldId id="268" r:id="rId18"/>
    <p:sldId id="281" r:id="rId19"/>
    <p:sldId id="270" r:id="rId20"/>
    <p:sldId id="280" r:id="rId21"/>
    <p:sldId id="275" r:id="rId22"/>
    <p:sldId id="272" r:id="rId23"/>
    <p:sldId id="273" r:id="rId24"/>
    <p:sldId id="276" r:id="rId25"/>
    <p:sldId id="282" r:id="rId26"/>
    <p:sldId id="283" r:id="rId27"/>
    <p:sldId id="2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67" autoAdjust="0"/>
    <p:restoredTop sz="94660"/>
  </p:normalViewPr>
  <p:slideViewPr>
    <p:cSldViewPr snapToGrid="0" showGuides="1">
      <p:cViewPr varScale="1">
        <p:scale>
          <a:sx n="71" d="100"/>
          <a:sy n="71" d="100"/>
        </p:scale>
        <p:origin x="138" y="66"/>
      </p:cViewPr>
      <p:guideLst>
        <p:guide orient="horz" pos="2160"/>
        <p:guide pos="37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5ADCC0-6E71-4EF3-B8BA-6EEBC3C3CFDC}" type="doc">
      <dgm:prSet loTypeId="urn:microsoft.com/office/officeart/2009/layout/CircleArrowProcess" loCatId="cycle" qsTypeId="urn:microsoft.com/office/officeart/2005/8/quickstyle/simple1" qsCatId="simple" csTypeId="urn:microsoft.com/office/officeart/2005/8/colors/accent1_2" csCatId="accent1" phldr="0"/>
      <dgm:spPr/>
      <dgm:t>
        <a:bodyPr/>
        <a:lstStyle/>
        <a:p>
          <a:endParaRPr lang="en-US"/>
        </a:p>
      </dgm:t>
    </dgm:pt>
    <dgm:pt modelId="{8CE39449-D301-4E06-B1C2-C222EC2823C2}">
      <dgm:prSet phldrT="[Text]" phldr="1"/>
      <dgm:spPr/>
      <dgm:t>
        <a:bodyPr/>
        <a:lstStyle/>
        <a:p>
          <a:endParaRPr lang="en-US"/>
        </a:p>
      </dgm:t>
    </dgm:pt>
    <dgm:pt modelId="{E3B89D34-C07F-4154-94A9-B4A6BECEDAEE}" type="parTrans" cxnId="{BE382ADE-B168-4FBC-AE5B-3CBC835EE155}">
      <dgm:prSet/>
      <dgm:spPr/>
      <dgm:t>
        <a:bodyPr/>
        <a:lstStyle/>
        <a:p>
          <a:endParaRPr lang="en-US"/>
        </a:p>
      </dgm:t>
    </dgm:pt>
    <dgm:pt modelId="{FCFBCB71-B999-4676-9A63-7DAA34667581}" type="sibTrans" cxnId="{BE382ADE-B168-4FBC-AE5B-3CBC835EE155}">
      <dgm:prSet/>
      <dgm:spPr/>
      <dgm:t>
        <a:bodyPr/>
        <a:lstStyle/>
        <a:p>
          <a:endParaRPr lang="en-US"/>
        </a:p>
      </dgm:t>
    </dgm:pt>
    <dgm:pt modelId="{4BE559C8-1CD2-463B-B4A5-374AF7CC47D2}">
      <dgm:prSet phldrT="[Text]" phldr="1"/>
      <dgm:spPr/>
      <dgm:t>
        <a:bodyPr/>
        <a:lstStyle/>
        <a:p>
          <a:endParaRPr lang="en-US"/>
        </a:p>
      </dgm:t>
    </dgm:pt>
    <dgm:pt modelId="{98CA93A5-5541-45BD-8475-0C885175B0EB}" type="parTrans" cxnId="{C4AC2011-F5A5-4E05-8A8A-1D5AC4BAD9F5}">
      <dgm:prSet/>
      <dgm:spPr/>
      <dgm:t>
        <a:bodyPr/>
        <a:lstStyle/>
        <a:p>
          <a:endParaRPr lang="en-US"/>
        </a:p>
      </dgm:t>
    </dgm:pt>
    <dgm:pt modelId="{FF450CB5-3DEB-498C-9387-50E48464B73F}" type="sibTrans" cxnId="{C4AC2011-F5A5-4E05-8A8A-1D5AC4BAD9F5}">
      <dgm:prSet/>
      <dgm:spPr/>
      <dgm:t>
        <a:bodyPr/>
        <a:lstStyle/>
        <a:p>
          <a:endParaRPr lang="en-US"/>
        </a:p>
      </dgm:t>
    </dgm:pt>
    <dgm:pt modelId="{8EB5935B-4F21-46A0-8802-B9F8220990C2}">
      <dgm:prSet phldrT="[Text]" phldr="1"/>
      <dgm:spPr/>
      <dgm:t>
        <a:bodyPr/>
        <a:lstStyle/>
        <a:p>
          <a:endParaRPr lang="en-US" dirty="0"/>
        </a:p>
      </dgm:t>
    </dgm:pt>
    <dgm:pt modelId="{70BC261C-C0E5-4E1A-8C47-D2E62A1F157A}" type="sibTrans" cxnId="{7FDF9A3C-6153-4EC9-A592-07E836D71279}">
      <dgm:prSet/>
      <dgm:spPr/>
      <dgm:t>
        <a:bodyPr/>
        <a:lstStyle/>
        <a:p>
          <a:endParaRPr lang="en-US"/>
        </a:p>
      </dgm:t>
    </dgm:pt>
    <dgm:pt modelId="{95BF4D11-F26E-433F-BC0A-2285362B6CEB}" type="parTrans" cxnId="{7FDF9A3C-6153-4EC9-A592-07E836D71279}">
      <dgm:prSet/>
      <dgm:spPr/>
      <dgm:t>
        <a:bodyPr/>
        <a:lstStyle/>
        <a:p>
          <a:endParaRPr lang="en-US"/>
        </a:p>
      </dgm:t>
    </dgm:pt>
    <dgm:pt modelId="{EA16C06C-442F-419B-A4CD-2AF51A526D4E}" type="pres">
      <dgm:prSet presAssocID="{FC5ADCC0-6E71-4EF3-B8BA-6EEBC3C3CFDC}" presName="Name0" presStyleCnt="0">
        <dgm:presLayoutVars>
          <dgm:chMax val="7"/>
          <dgm:chPref val="7"/>
          <dgm:dir/>
          <dgm:animLvl val="lvl"/>
        </dgm:presLayoutVars>
      </dgm:prSet>
      <dgm:spPr/>
      <dgm:t>
        <a:bodyPr/>
        <a:lstStyle/>
        <a:p>
          <a:endParaRPr lang="en-US"/>
        </a:p>
      </dgm:t>
    </dgm:pt>
    <dgm:pt modelId="{BC892C4F-E79C-4608-B08B-ECCA0E1F61B5}" type="pres">
      <dgm:prSet presAssocID="{8EB5935B-4F21-46A0-8802-B9F8220990C2}" presName="Accent1" presStyleCnt="0"/>
      <dgm:spPr/>
    </dgm:pt>
    <dgm:pt modelId="{3A43A267-BB70-4AD8-8FE2-13C9B37B0D1F}" type="pres">
      <dgm:prSet presAssocID="{8EB5935B-4F21-46A0-8802-B9F8220990C2}" presName="Accent" presStyleLbl="node1" presStyleIdx="0" presStyleCnt="3" custLinFactNeighborX="95662" custLinFactNeighborY="11518"/>
      <dgm:spPr/>
    </dgm:pt>
    <dgm:pt modelId="{DBA64025-F5BD-411F-BCFA-8204286F78C5}" type="pres">
      <dgm:prSet presAssocID="{8EB5935B-4F21-46A0-8802-B9F8220990C2}" presName="Parent1" presStyleLbl="revTx" presStyleIdx="0" presStyleCnt="3">
        <dgm:presLayoutVars>
          <dgm:chMax val="1"/>
          <dgm:chPref val="1"/>
          <dgm:bulletEnabled val="1"/>
        </dgm:presLayoutVars>
      </dgm:prSet>
      <dgm:spPr/>
      <dgm:t>
        <a:bodyPr/>
        <a:lstStyle/>
        <a:p>
          <a:endParaRPr lang="en-US"/>
        </a:p>
      </dgm:t>
    </dgm:pt>
    <dgm:pt modelId="{715A5BB0-5B2D-401C-8B20-39E0A1F53006}" type="pres">
      <dgm:prSet presAssocID="{8CE39449-D301-4E06-B1C2-C222EC2823C2}" presName="Accent2" presStyleCnt="0"/>
      <dgm:spPr/>
    </dgm:pt>
    <dgm:pt modelId="{28A44B83-70E4-4DFF-883B-9356FF3F6F39}" type="pres">
      <dgm:prSet presAssocID="{8CE39449-D301-4E06-B1C2-C222EC2823C2}" presName="Accent" presStyleLbl="node1" presStyleIdx="1" presStyleCnt="3" custLinFactNeighborX="92657" custLinFactNeighborY="9515"/>
      <dgm:spPr/>
    </dgm:pt>
    <dgm:pt modelId="{6B96F27D-87A8-41DA-B59B-1E786C7B5A11}" type="pres">
      <dgm:prSet presAssocID="{8CE39449-D301-4E06-B1C2-C222EC2823C2}" presName="Parent2" presStyleLbl="revTx" presStyleIdx="1" presStyleCnt="3">
        <dgm:presLayoutVars>
          <dgm:chMax val="1"/>
          <dgm:chPref val="1"/>
          <dgm:bulletEnabled val="1"/>
        </dgm:presLayoutVars>
      </dgm:prSet>
      <dgm:spPr/>
      <dgm:t>
        <a:bodyPr/>
        <a:lstStyle/>
        <a:p>
          <a:endParaRPr lang="en-US"/>
        </a:p>
      </dgm:t>
    </dgm:pt>
    <dgm:pt modelId="{E55EA796-8C8E-4664-9FE6-B9A0B466C307}" type="pres">
      <dgm:prSet presAssocID="{4BE559C8-1CD2-463B-B4A5-374AF7CC47D2}" presName="Accent3" presStyleCnt="0"/>
      <dgm:spPr/>
    </dgm:pt>
    <dgm:pt modelId="{5321E61E-7DE1-47AB-A645-09C34D46770A}" type="pres">
      <dgm:prSet presAssocID="{4BE559C8-1CD2-463B-B4A5-374AF7CC47D2}" presName="Accent" presStyleLbl="node1" presStyleIdx="2" presStyleCnt="3" custLinFactX="18718" custLinFactNeighborX="100000" custLinFactNeighborY="13520"/>
      <dgm:spPr/>
    </dgm:pt>
    <dgm:pt modelId="{6B8B6272-84E8-49AB-9213-12D355F8C46B}" type="pres">
      <dgm:prSet presAssocID="{4BE559C8-1CD2-463B-B4A5-374AF7CC47D2}" presName="Parent3" presStyleLbl="revTx" presStyleIdx="2" presStyleCnt="3">
        <dgm:presLayoutVars>
          <dgm:chMax val="1"/>
          <dgm:chPref val="1"/>
          <dgm:bulletEnabled val="1"/>
        </dgm:presLayoutVars>
      </dgm:prSet>
      <dgm:spPr/>
      <dgm:t>
        <a:bodyPr/>
        <a:lstStyle/>
        <a:p>
          <a:endParaRPr lang="en-US"/>
        </a:p>
      </dgm:t>
    </dgm:pt>
  </dgm:ptLst>
  <dgm:cxnLst>
    <dgm:cxn modelId="{4FA5ACB3-D1D6-4C65-9A7F-9CFF26C6DF3F}" type="presOf" srcId="{4BE559C8-1CD2-463B-B4A5-374AF7CC47D2}" destId="{6B8B6272-84E8-49AB-9213-12D355F8C46B}" srcOrd="0" destOrd="0" presId="urn:microsoft.com/office/officeart/2009/layout/CircleArrowProcess"/>
    <dgm:cxn modelId="{7FDF9A3C-6153-4EC9-A592-07E836D71279}" srcId="{FC5ADCC0-6E71-4EF3-B8BA-6EEBC3C3CFDC}" destId="{8EB5935B-4F21-46A0-8802-B9F8220990C2}" srcOrd="0" destOrd="0" parTransId="{95BF4D11-F26E-433F-BC0A-2285362B6CEB}" sibTransId="{70BC261C-C0E5-4E1A-8C47-D2E62A1F157A}"/>
    <dgm:cxn modelId="{19432430-B489-4116-BEE4-3712F6271E95}" type="presOf" srcId="{8EB5935B-4F21-46A0-8802-B9F8220990C2}" destId="{DBA64025-F5BD-411F-BCFA-8204286F78C5}" srcOrd="0" destOrd="0" presId="urn:microsoft.com/office/officeart/2009/layout/CircleArrowProcess"/>
    <dgm:cxn modelId="{979A0CFB-38E0-487E-A717-9BFB1A207654}" type="presOf" srcId="{FC5ADCC0-6E71-4EF3-B8BA-6EEBC3C3CFDC}" destId="{EA16C06C-442F-419B-A4CD-2AF51A526D4E}" srcOrd="0" destOrd="0" presId="urn:microsoft.com/office/officeart/2009/layout/CircleArrowProcess"/>
    <dgm:cxn modelId="{C4AC2011-F5A5-4E05-8A8A-1D5AC4BAD9F5}" srcId="{FC5ADCC0-6E71-4EF3-B8BA-6EEBC3C3CFDC}" destId="{4BE559C8-1CD2-463B-B4A5-374AF7CC47D2}" srcOrd="2" destOrd="0" parTransId="{98CA93A5-5541-45BD-8475-0C885175B0EB}" sibTransId="{FF450CB5-3DEB-498C-9387-50E48464B73F}"/>
    <dgm:cxn modelId="{DCE90C74-CB03-47F0-9168-EA0E25E5419E}" type="presOf" srcId="{8CE39449-D301-4E06-B1C2-C222EC2823C2}" destId="{6B96F27D-87A8-41DA-B59B-1E786C7B5A11}" srcOrd="0" destOrd="0" presId="urn:microsoft.com/office/officeart/2009/layout/CircleArrowProcess"/>
    <dgm:cxn modelId="{BE382ADE-B168-4FBC-AE5B-3CBC835EE155}" srcId="{FC5ADCC0-6E71-4EF3-B8BA-6EEBC3C3CFDC}" destId="{8CE39449-D301-4E06-B1C2-C222EC2823C2}" srcOrd="1" destOrd="0" parTransId="{E3B89D34-C07F-4154-94A9-B4A6BECEDAEE}" sibTransId="{FCFBCB71-B999-4676-9A63-7DAA34667581}"/>
    <dgm:cxn modelId="{3FBF5264-0B67-4F8A-BD0D-FA51BB2D8096}" type="presParOf" srcId="{EA16C06C-442F-419B-A4CD-2AF51A526D4E}" destId="{BC892C4F-E79C-4608-B08B-ECCA0E1F61B5}" srcOrd="0" destOrd="0" presId="urn:microsoft.com/office/officeart/2009/layout/CircleArrowProcess"/>
    <dgm:cxn modelId="{CD1C0BC8-E2AD-40B9-97A6-30D2631947D3}" type="presParOf" srcId="{BC892C4F-E79C-4608-B08B-ECCA0E1F61B5}" destId="{3A43A267-BB70-4AD8-8FE2-13C9B37B0D1F}" srcOrd="0" destOrd="0" presId="urn:microsoft.com/office/officeart/2009/layout/CircleArrowProcess"/>
    <dgm:cxn modelId="{0884C80A-D574-45A2-A660-E8D48AD707A4}" type="presParOf" srcId="{EA16C06C-442F-419B-A4CD-2AF51A526D4E}" destId="{DBA64025-F5BD-411F-BCFA-8204286F78C5}" srcOrd="1" destOrd="0" presId="urn:microsoft.com/office/officeart/2009/layout/CircleArrowProcess"/>
    <dgm:cxn modelId="{16B60FB5-18B2-4A50-943F-AF6A3C455099}" type="presParOf" srcId="{EA16C06C-442F-419B-A4CD-2AF51A526D4E}" destId="{715A5BB0-5B2D-401C-8B20-39E0A1F53006}" srcOrd="2" destOrd="0" presId="urn:microsoft.com/office/officeart/2009/layout/CircleArrowProcess"/>
    <dgm:cxn modelId="{31AC4DD1-EECF-4CED-BB28-417FF3B818DF}" type="presParOf" srcId="{715A5BB0-5B2D-401C-8B20-39E0A1F53006}" destId="{28A44B83-70E4-4DFF-883B-9356FF3F6F39}" srcOrd="0" destOrd="0" presId="urn:microsoft.com/office/officeart/2009/layout/CircleArrowProcess"/>
    <dgm:cxn modelId="{D6946985-EECC-4623-A826-521ECDE43D03}" type="presParOf" srcId="{EA16C06C-442F-419B-A4CD-2AF51A526D4E}" destId="{6B96F27D-87A8-41DA-B59B-1E786C7B5A11}" srcOrd="3" destOrd="0" presId="urn:microsoft.com/office/officeart/2009/layout/CircleArrowProcess"/>
    <dgm:cxn modelId="{72F2F0AC-87D0-4DE9-B2CD-C6290EFE7361}" type="presParOf" srcId="{EA16C06C-442F-419B-A4CD-2AF51A526D4E}" destId="{E55EA796-8C8E-4664-9FE6-B9A0B466C307}" srcOrd="4" destOrd="0" presId="urn:microsoft.com/office/officeart/2009/layout/CircleArrowProcess"/>
    <dgm:cxn modelId="{520915DC-22F0-4338-8273-E78F0B2BB7E3}" type="presParOf" srcId="{E55EA796-8C8E-4664-9FE6-B9A0B466C307}" destId="{5321E61E-7DE1-47AB-A645-09C34D46770A}" srcOrd="0" destOrd="0" presId="urn:microsoft.com/office/officeart/2009/layout/CircleArrowProcess"/>
    <dgm:cxn modelId="{91564DB9-AEA9-43A3-B53A-87A06D71B2FD}" type="presParOf" srcId="{EA16C06C-442F-419B-A4CD-2AF51A526D4E}" destId="{6B8B6272-84E8-49AB-9213-12D355F8C46B}"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7AE203-79EA-41D7-A041-D7B277CA250E}" type="doc">
      <dgm:prSet loTypeId="urn:microsoft.com/office/officeart/2005/8/layout/target1" loCatId="relationship" qsTypeId="urn:microsoft.com/office/officeart/2005/8/quickstyle/simple2" qsCatId="simple" csTypeId="urn:microsoft.com/office/officeart/2005/8/colors/accent1_2" csCatId="accent1" phldr="1"/>
      <dgm:spPr/>
    </dgm:pt>
    <dgm:pt modelId="{57C5880C-D1E6-4983-B359-D897F9E00A07}">
      <dgm:prSet phldrT="[Text]"/>
      <dgm:spPr/>
      <dgm:t>
        <a:bodyPr/>
        <a:lstStyle/>
        <a:p>
          <a:r>
            <a:rPr lang="en-US" dirty="0" smtClean="0"/>
            <a:t>Learner</a:t>
          </a:r>
          <a:endParaRPr lang="en-US" dirty="0"/>
        </a:p>
      </dgm:t>
    </dgm:pt>
    <dgm:pt modelId="{9F68411D-E6F2-4F98-B6C6-7DA59C9355C7}" type="parTrans" cxnId="{9F2D1D8A-AE44-40DA-8685-07D9C2D0FC66}">
      <dgm:prSet/>
      <dgm:spPr/>
      <dgm:t>
        <a:bodyPr/>
        <a:lstStyle/>
        <a:p>
          <a:endParaRPr lang="en-US"/>
        </a:p>
      </dgm:t>
    </dgm:pt>
    <dgm:pt modelId="{F5027F31-6E8B-4683-987E-7B6ABDA612F2}" type="sibTrans" cxnId="{9F2D1D8A-AE44-40DA-8685-07D9C2D0FC66}">
      <dgm:prSet/>
      <dgm:spPr/>
      <dgm:t>
        <a:bodyPr/>
        <a:lstStyle/>
        <a:p>
          <a:endParaRPr lang="en-US"/>
        </a:p>
      </dgm:t>
    </dgm:pt>
    <dgm:pt modelId="{6EC8643B-9918-45D0-A185-2278D4C69CC6}">
      <dgm:prSet phldrT="[Text]"/>
      <dgm:spPr/>
      <dgm:t>
        <a:bodyPr/>
        <a:lstStyle/>
        <a:p>
          <a:r>
            <a:rPr lang="en-US" dirty="0" smtClean="0"/>
            <a:t>Classroom</a:t>
          </a:r>
          <a:endParaRPr lang="en-US" dirty="0"/>
        </a:p>
      </dgm:t>
    </dgm:pt>
    <dgm:pt modelId="{B7810174-29DB-4128-B364-A4945CDD07EB}" type="parTrans" cxnId="{47B6811B-7529-4013-AE40-76F4E49A1160}">
      <dgm:prSet/>
      <dgm:spPr/>
      <dgm:t>
        <a:bodyPr/>
        <a:lstStyle/>
        <a:p>
          <a:endParaRPr lang="en-US"/>
        </a:p>
      </dgm:t>
    </dgm:pt>
    <dgm:pt modelId="{20824DF3-0FDB-4427-A3EB-A853E618BB32}" type="sibTrans" cxnId="{47B6811B-7529-4013-AE40-76F4E49A1160}">
      <dgm:prSet/>
      <dgm:spPr/>
      <dgm:t>
        <a:bodyPr/>
        <a:lstStyle/>
        <a:p>
          <a:endParaRPr lang="en-US"/>
        </a:p>
      </dgm:t>
    </dgm:pt>
    <dgm:pt modelId="{2FC7CF57-206E-4D03-8DE8-B2538808060F}">
      <dgm:prSet phldrT="[Text]"/>
      <dgm:spPr/>
      <dgm:t>
        <a:bodyPr/>
        <a:lstStyle/>
        <a:p>
          <a:r>
            <a:rPr lang="en-US" dirty="0" smtClean="0"/>
            <a:t>School</a:t>
          </a:r>
          <a:endParaRPr lang="en-US" dirty="0"/>
        </a:p>
      </dgm:t>
    </dgm:pt>
    <dgm:pt modelId="{C7806AF8-2EC2-4EFE-8C51-97CCD8A44819}" type="parTrans" cxnId="{03C32A39-C706-4A90-9607-B6B722781475}">
      <dgm:prSet/>
      <dgm:spPr/>
      <dgm:t>
        <a:bodyPr/>
        <a:lstStyle/>
        <a:p>
          <a:endParaRPr lang="en-US"/>
        </a:p>
      </dgm:t>
    </dgm:pt>
    <dgm:pt modelId="{872900E6-8652-49D2-B184-7389291DBBA7}" type="sibTrans" cxnId="{03C32A39-C706-4A90-9607-B6B722781475}">
      <dgm:prSet/>
      <dgm:spPr/>
      <dgm:t>
        <a:bodyPr/>
        <a:lstStyle/>
        <a:p>
          <a:endParaRPr lang="en-US"/>
        </a:p>
      </dgm:t>
    </dgm:pt>
    <dgm:pt modelId="{8402D1D0-F492-4A9A-A94C-FBB61D478CFC}">
      <dgm:prSet/>
      <dgm:spPr/>
      <dgm:t>
        <a:bodyPr/>
        <a:lstStyle/>
        <a:p>
          <a:r>
            <a:rPr lang="en-US" dirty="0" smtClean="0"/>
            <a:t>Province/Region</a:t>
          </a:r>
          <a:endParaRPr lang="en-US" dirty="0"/>
        </a:p>
      </dgm:t>
    </dgm:pt>
    <dgm:pt modelId="{D7117E47-0D32-4D6A-B6DF-60B703F0AED6}" type="parTrans" cxnId="{EC17FA0C-600C-40C2-BC76-05D6CC0DA3A8}">
      <dgm:prSet/>
      <dgm:spPr/>
      <dgm:t>
        <a:bodyPr/>
        <a:lstStyle/>
        <a:p>
          <a:endParaRPr lang="en-US"/>
        </a:p>
      </dgm:t>
    </dgm:pt>
    <dgm:pt modelId="{DEB1F973-9FFB-4394-834D-F15AFB0BF5E4}" type="sibTrans" cxnId="{EC17FA0C-600C-40C2-BC76-05D6CC0DA3A8}">
      <dgm:prSet/>
      <dgm:spPr/>
      <dgm:t>
        <a:bodyPr/>
        <a:lstStyle/>
        <a:p>
          <a:endParaRPr lang="en-US"/>
        </a:p>
      </dgm:t>
    </dgm:pt>
    <dgm:pt modelId="{2F8B49BA-CD89-48D0-810D-C32FF503D794}">
      <dgm:prSet/>
      <dgm:spPr/>
      <dgm:t>
        <a:bodyPr/>
        <a:lstStyle/>
        <a:p>
          <a:r>
            <a:rPr lang="en-US" dirty="0" smtClean="0"/>
            <a:t>Country</a:t>
          </a:r>
          <a:endParaRPr lang="en-US" dirty="0"/>
        </a:p>
      </dgm:t>
    </dgm:pt>
    <dgm:pt modelId="{AA3675DC-259A-4D22-8204-3FF7666640DE}" type="parTrans" cxnId="{FC31EBD3-F53A-40FD-AB08-64BF84E8225A}">
      <dgm:prSet/>
      <dgm:spPr/>
      <dgm:t>
        <a:bodyPr/>
        <a:lstStyle/>
        <a:p>
          <a:endParaRPr lang="en-US"/>
        </a:p>
      </dgm:t>
    </dgm:pt>
    <dgm:pt modelId="{E555AAC9-9E25-4CB9-A971-B7D3AD494AAC}" type="sibTrans" cxnId="{FC31EBD3-F53A-40FD-AB08-64BF84E8225A}">
      <dgm:prSet/>
      <dgm:spPr/>
      <dgm:t>
        <a:bodyPr/>
        <a:lstStyle/>
        <a:p>
          <a:endParaRPr lang="en-US"/>
        </a:p>
      </dgm:t>
    </dgm:pt>
    <dgm:pt modelId="{0E6FD849-360F-42C4-93B5-55311574AEB8}" type="pres">
      <dgm:prSet presAssocID="{047AE203-79EA-41D7-A041-D7B277CA250E}" presName="composite" presStyleCnt="0">
        <dgm:presLayoutVars>
          <dgm:chMax val="5"/>
          <dgm:dir/>
          <dgm:resizeHandles val="exact"/>
        </dgm:presLayoutVars>
      </dgm:prSet>
      <dgm:spPr/>
    </dgm:pt>
    <dgm:pt modelId="{2B82B4DA-0D0B-4A6B-84A6-EC9237049458}" type="pres">
      <dgm:prSet presAssocID="{57C5880C-D1E6-4983-B359-D897F9E00A07}" presName="circle1" presStyleLbl="lnNode1" presStyleIdx="0" presStyleCnt="5"/>
      <dgm:spPr/>
    </dgm:pt>
    <dgm:pt modelId="{6A7A25C8-CF5A-4873-B54C-A8279099B08D}" type="pres">
      <dgm:prSet presAssocID="{57C5880C-D1E6-4983-B359-D897F9E00A07}" presName="text1" presStyleLbl="revTx" presStyleIdx="0" presStyleCnt="5">
        <dgm:presLayoutVars>
          <dgm:bulletEnabled val="1"/>
        </dgm:presLayoutVars>
      </dgm:prSet>
      <dgm:spPr/>
      <dgm:t>
        <a:bodyPr/>
        <a:lstStyle/>
        <a:p>
          <a:endParaRPr lang="en-US"/>
        </a:p>
      </dgm:t>
    </dgm:pt>
    <dgm:pt modelId="{64F75C97-E2EB-4598-8FC2-6899BD3AE5E3}" type="pres">
      <dgm:prSet presAssocID="{57C5880C-D1E6-4983-B359-D897F9E00A07}" presName="line1" presStyleLbl="callout" presStyleIdx="0" presStyleCnt="10"/>
      <dgm:spPr/>
    </dgm:pt>
    <dgm:pt modelId="{38F374CA-9F83-4A95-A256-31E2F189359D}" type="pres">
      <dgm:prSet presAssocID="{57C5880C-D1E6-4983-B359-D897F9E00A07}" presName="d1" presStyleLbl="callout" presStyleIdx="1" presStyleCnt="10"/>
      <dgm:spPr/>
    </dgm:pt>
    <dgm:pt modelId="{5962B0C4-CFF4-47EC-9CF4-E611053539B6}" type="pres">
      <dgm:prSet presAssocID="{6EC8643B-9918-45D0-A185-2278D4C69CC6}" presName="circle2" presStyleLbl="lnNode1" presStyleIdx="1" presStyleCnt="5"/>
      <dgm:spPr/>
    </dgm:pt>
    <dgm:pt modelId="{287A7E9D-E4A3-4C86-B93B-DE120D4D2603}" type="pres">
      <dgm:prSet presAssocID="{6EC8643B-9918-45D0-A185-2278D4C69CC6}" presName="text2" presStyleLbl="revTx" presStyleIdx="1" presStyleCnt="5">
        <dgm:presLayoutVars>
          <dgm:bulletEnabled val="1"/>
        </dgm:presLayoutVars>
      </dgm:prSet>
      <dgm:spPr/>
      <dgm:t>
        <a:bodyPr/>
        <a:lstStyle/>
        <a:p>
          <a:endParaRPr lang="en-US"/>
        </a:p>
      </dgm:t>
    </dgm:pt>
    <dgm:pt modelId="{FAA3AFBD-3B93-4B4A-A57F-6AD4717E577C}" type="pres">
      <dgm:prSet presAssocID="{6EC8643B-9918-45D0-A185-2278D4C69CC6}" presName="line2" presStyleLbl="callout" presStyleIdx="2" presStyleCnt="10"/>
      <dgm:spPr/>
    </dgm:pt>
    <dgm:pt modelId="{D3E0AE2C-3DA4-4449-B2C2-47BBE8F37F1B}" type="pres">
      <dgm:prSet presAssocID="{6EC8643B-9918-45D0-A185-2278D4C69CC6}" presName="d2" presStyleLbl="callout" presStyleIdx="3" presStyleCnt="10"/>
      <dgm:spPr/>
    </dgm:pt>
    <dgm:pt modelId="{2EE91F8A-B41C-4A0C-B92F-3AF1DF27CE9E}" type="pres">
      <dgm:prSet presAssocID="{2FC7CF57-206E-4D03-8DE8-B2538808060F}" presName="circle3" presStyleLbl="lnNode1" presStyleIdx="2" presStyleCnt="5"/>
      <dgm:spPr/>
    </dgm:pt>
    <dgm:pt modelId="{09453BE5-10FE-421C-A8F8-CB07C2CF323B}" type="pres">
      <dgm:prSet presAssocID="{2FC7CF57-206E-4D03-8DE8-B2538808060F}" presName="text3" presStyleLbl="revTx" presStyleIdx="2" presStyleCnt="5">
        <dgm:presLayoutVars>
          <dgm:bulletEnabled val="1"/>
        </dgm:presLayoutVars>
      </dgm:prSet>
      <dgm:spPr/>
      <dgm:t>
        <a:bodyPr/>
        <a:lstStyle/>
        <a:p>
          <a:endParaRPr lang="en-US"/>
        </a:p>
      </dgm:t>
    </dgm:pt>
    <dgm:pt modelId="{DDDDD86C-C69F-4E73-AE09-54A956D3E1E3}" type="pres">
      <dgm:prSet presAssocID="{2FC7CF57-206E-4D03-8DE8-B2538808060F}" presName="line3" presStyleLbl="callout" presStyleIdx="4" presStyleCnt="10"/>
      <dgm:spPr/>
    </dgm:pt>
    <dgm:pt modelId="{488F6F01-6687-43AB-A7BB-FB9058C9895D}" type="pres">
      <dgm:prSet presAssocID="{2FC7CF57-206E-4D03-8DE8-B2538808060F}" presName="d3" presStyleLbl="callout" presStyleIdx="5" presStyleCnt="10"/>
      <dgm:spPr/>
    </dgm:pt>
    <dgm:pt modelId="{A113EB4C-4CD1-4D5B-A730-F937BFADB52D}" type="pres">
      <dgm:prSet presAssocID="{8402D1D0-F492-4A9A-A94C-FBB61D478CFC}" presName="circle4" presStyleLbl="lnNode1" presStyleIdx="3" presStyleCnt="5"/>
      <dgm:spPr/>
    </dgm:pt>
    <dgm:pt modelId="{D8DA7E99-771A-46E3-999B-0406714116B0}" type="pres">
      <dgm:prSet presAssocID="{8402D1D0-F492-4A9A-A94C-FBB61D478CFC}" presName="text4" presStyleLbl="revTx" presStyleIdx="3" presStyleCnt="5">
        <dgm:presLayoutVars>
          <dgm:bulletEnabled val="1"/>
        </dgm:presLayoutVars>
      </dgm:prSet>
      <dgm:spPr/>
      <dgm:t>
        <a:bodyPr/>
        <a:lstStyle/>
        <a:p>
          <a:endParaRPr lang="en-US"/>
        </a:p>
      </dgm:t>
    </dgm:pt>
    <dgm:pt modelId="{49888D87-5F15-4B39-9684-B1A933ADDB3F}" type="pres">
      <dgm:prSet presAssocID="{8402D1D0-F492-4A9A-A94C-FBB61D478CFC}" presName="line4" presStyleLbl="callout" presStyleIdx="6" presStyleCnt="10"/>
      <dgm:spPr/>
    </dgm:pt>
    <dgm:pt modelId="{AD8013A4-0C3D-4C1B-A690-D2F3E54A3532}" type="pres">
      <dgm:prSet presAssocID="{8402D1D0-F492-4A9A-A94C-FBB61D478CFC}" presName="d4" presStyleLbl="callout" presStyleIdx="7" presStyleCnt="10"/>
      <dgm:spPr/>
    </dgm:pt>
    <dgm:pt modelId="{CDB87221-C738-485F-A3C7-D414ABDAF2A6}" type="pres">
      <dgm:prSet presAssocID="{2F8B49BA-CD89-48D0-810D-C32FF503D794}" presName="circle5" presStyleLbl="lnNode1" presStyleIdx="4" presStyleCnt="5"/>
      <dgm:spPr/>
    </dgm:pt>
    <dgm:pt modelId="{2C60E6C8-027F-4D05-AD01-C04AB791A230}" type="pres">
      <dgm:prSet presAssocID="{2F8B49BA-CD89-48D0-810D-C32FF503D794}" presName="text5" presStyleLbl="revTx" presStyleIdx="4" presStyleCnt="5">
        <dgm:presLayoutVars>
          <dgm:bulletEnabled val="1"/>
        </dgm:presLayoutVars>
      </dgm:prSet>
      <dgm:spPr/>
      <dgm:t>
        <a:bodyPr/>
        <a:lstStyle/>
        <a:p>
          <a:endParaRPr lang="en-US"/>
        </a:p>
      </dgm:t>
    </dgm:pt>
    <dgm:pt modelId="{C8E8727C-2EA9-46A2-9F7C-E1BA27C73423}" type="pres">
      <dgm:prSet presAssocID="{2F8B49BA-CD89-48D0-810D-C32FF503D794}" presName="line5" presStyleLbl="callout" presStyleIdx="8" presStyleCnt="10"/>
      <dgm:spPr/>
    </dgm:pt>
    <dgm:pt modelId="{1A0A1D1F-5090-4569-AD11-0B0CB026A4C5}" type="pres">
      <dgm:prSet presAssocID="{2F8B49BA-CD89-48D0-810D-C32FF503D794}" presName="d5" presStyleLbl="callout" presStyleIdx="9" presStyleCnt="10"/>
      <dgm:spPr/>
    </dgm:pt>
  </dgm:ptLst>
  <dgm:cxnLst>
    <dgm:cxn modelId="{277C250E-C0E4-4BFE-BF1F-6A4B2A5BB946}" type="presOf" srcId="{2FC7CF57-206E-4D03-8DE8-B2538808060F}" destId="{09453BE5-10FE-421C-A8F8-CB07C2CF323B}" srcOrd="0" destOrd="0" presId="urn:microsoft.com/office/officeart/2005/8/layout/target1"/>
    <dgm:cxn modelId="{47B6811B-7529-4013-AE40-76F4E49A1160}" srcId="{047AE203-79EA-41D7-A041-D7B277CA250E}" destId="{6EC8643B-9918-45D0-A185-2278D4C69CC6}" srcOrd="1" destOrd="0" parTransId="{B7810174-29DB-4128-B364-A4945CDD07EB}" sibTransId="{20824DF3-0FDB-4427-A3EB-A853E618BB32}"/>
    <dgm:cxn modelId="{8FAA3B14-A9F1-4276-8E0C-63E434ECE4AA}" type="presOf" srcId="{2F8B49BA-CD89-48D0-810D-C32FF503D794}" destId="{2C60E6C8-027F-4D05-AD01-C04AB791A230}" srcOrd="0" destOrd="0" presId="urn:microsoft.com/office/officeart/2005/8/layout/target1"/>
    <dgm:cxn modelId="{5C42AA25-41E2-4B7F-98F6-8FB218DE1212}" type="presOf" srcId="{6EC8643B-9918-45D0-A185-2278D4C69CC6}" destId="{287A7E9D-E4A3-4C86-B93B-DE120D4D2603}" srcOrd="0" destOrd="0" presId="urn:microsoft.com/office/officeart/2005/8/layout/target1"/>
    <dgm:cxn modelId="{9F2D1D8A-AE44-40DA-8685-07D9C2D0FC66}" srcId="{047AE203-79EA-41D7-A041-D7B277CA250E}" destId="{57C5880C-D1E6-4983-B359-D897F9E00A07}" srcOrd="0" destOrd="0" parTransId="{9F68411D-E6F2-4F98-B6C6-7DA59C9355C7}" sibTransId="{F5027F31-6E8B-4683-987E-7B6ABDA612F2}"/>
    <dgm:cxn modelId="{94700A61-5BDB-49B0-920D-D3CF0B3FE6F0}" type="presOf" srcId="{8402D1D0-F492-4A9A-A94C-FBB61D478CFC}" destId="{D8DA7E99-771A-46E3-999B-0406714116B0}" srcOrd="0" destOrd="0" presId="urn:microsoft.com/office/officeart/2005/8/layout/target1"/>
    <dgm:cxn modelId="{7AF9D086-7505-40B3-8ACB-EFBA12E586AE}" type="presOf" srcId="{57C5880C-D1E6-4983-B359-D897F9E00A07}" destId="{6A7A25C8-CF5A-4873-B54C-A8279099B08D}" srcOrd="0" destOrd="0" presId="urn:microsoft.com/office/officeart/2005/8/layout/target1"/>
    <dgm:cxn modelId="{03C32A39-C706-4A90-9607-B6B722781475}" srcId="{047AE203-79EA-41D7-A041-D7B277CA250E}" destId="{2FC7CF57-206E-4D03-8DE8-B2538808060F}" srcOrd="2" destOrd="0" parTransId="{C7806AF8-2EC2-4EFE-8C51-97CCD8A44819}" sibTransId="{872900E6-8652-49D2-B184-7389291DBBA7}"/>
    <dgm:cxn modelId="{FC31EBD3-F53A-40FD-AB08-64BF84E8225A}" srcId="{047AE203-79EA-41D7-A041-D7B277CA250E}" destId="{2F8B49BA-CD89-48D0-810D-C32FF503D794}" srcOrd="4" destOrd="0" parTransId="{AA3675DC-259A-4D22-8204-3FF7666640DE}" sibTransId="{E555AAC9-9E25-4CB9-A971-B7D3AD494AAC}"/>
    <dgm:cxn modelId="{EC17FA0C-600C-40C2-BC76-05D6CC0DA3A8}" srcId="{047AE203-79EA-41D7-A041-D7B277CA250E}" destId="{8402D1D0-F492-4A9A-A94C-FBB61D478CFC}" srcOrd="3" destOrd="0" parTransId="{D7117E47-0D32-4D6A-B6DF-60B703F0AED6}" sibTransId="{DEB1F973-9FFB-4394-834D-F15AFB0BF5E4}"/>
    <dgm:cxn modelId="{BE93754E-0F81-4E09-A0BD-E24B79B2915D}" type="presOf" srcId="{047AE203-79EA-41D7-A041-D7B277CA250E}" destId="{0E6FD849-360F-42C4-93B5-55311574AEB8}" srcOrd="0" destOrd="0" presId="urn:microsoft.com/office/officeart/2005/8/layout/target1"/>
    <dgm:cxn modelId="{41A17A6D-1CE6-4975-AA1E-3050A3130232}" type="presParOf" srcId="{0E6FD849-360F-42C4-93B5-55311574AEB8}" destId="{2B82B4DA-0D0B-4A6B-84A6-EC9237049458}" srcOrd="0" destOrd="0" presId="urn:microsoft.com/office/officeart/2005/8/layout/target1"/>
    <dgm:cxn modelId="{AFA83D1B-1DE2-4968-9492-FAAAC3F3BFCC}" type="presParOf" srcId="{0E6FD849-360F-42C4-93B5-55311574AEB8}" destId="{6A7A25C8-CF5A-4873-B54C-A8279099B08D}" srcOrd="1" destOrd="0" presId="urn:microsoft.com/office/officeart/2005/8/layout/target1"/>
    <dgm:cxn modelId="{1497CEAD-6878-4FE9-AEE4-A94CD994DE49}" type="presParOf" srcId="{0E6FD849-360F-42C4-93B5-55311574AEB8}" destId="{64F75C97-E2EB-4598-8FC2-6899BD3AE5E3}" srcOrd="2" destOrd="0" presId="urn:microsoft.com/office/officeart/2005/8/layout/target1"/>
    <dgm:cxn modelId="{1CAA2073-1ED8-4789-9955-48F6E28B722D}" type="presParOf" srcId="{0E6FD849-360F-42C4-93B5-55311574AEB8}" destId="{38F374CA-9F83-4A95-A256-31E2F189359D}" srcOrd="3" destOrd="0" presId="urn:microsoft.com/office/officeart/2005/8/layout/target1"/>
    <dgm:cxn modelId="{D099B8C5-BFA2-40C3-BB80-871302EA9D6B}" type="presParOf" srcId="{0E6FD849-360F-42C4-93B5-55311574AEB8}" destId="{5962B0C4-CFF4-47EC-9CF4-E611053539B6}" srcOrd="4" destOrd="0" presId="urn:microsoft.com/office/officeart/2005/8/layout/target1"/>
    <dgm:cxn modelId="{618074FE-A25F-4B48-9366-06C29303239A}" type="presParOf" srcId="{0E6FD849-360F-42C4-93B5-55311574AEB8}" destId="{287A7E9D-E4A3-4C86-B93B-DE120D4D2603}" srcOrd="5" destOrd="0" presId="urn:microsoft.com/office/officeart/2005/8/layout/target1"/>
    <dgm:cxn modelId="{5A78D80C-93D8-4D0B-8529-7496629814A2}" type="presParOf" srcId="{0E6FD849-360F-42C4-93B5-55311574AEB8}" destId="{FAA3AFBD-3B93-4B4A-A57F-6AD4717E577C}" srcOrd="6" destOrd="0" presId="urn:microsoft.com/office/officeart/2005/8/layout/target1"/>
    <dgm:cxn modelId="{C20A4AEB-81BC-4F10-9D7B-775D33B77058}" type="presParOf" srcId="{0E6FD849-360F-42C4-93B5-55311574AEB8}" destId="{D3E0AE2C-3DA4-4449-B2C2-47BBE8F37F1B}" srcOrd="7" destOrd="0" presId="urn:microsoft.com/office/officeart/2005/8/layout/target1"/>
    <dgm:cxn modelId="{BBBFBAD6-EAC4-440A-8392-0A9DB56AAC82}" type="presParOf" srcId="{0E6FD849-360F-42C4-93B5-55311574AEB8}" destId="{2EE91F8A-B41C-4A0C-B92F-3AF1DF27CE9E}" srcOrd="8" destOrd="0" presId="urn:microsoft.com/office/officeart/2005/8/layout/target1"/>
    <dgm:cxn modelId="{79C0799D-38C1-464F-B4EA-A2F86F7E7844}" type="presParOf" srcId="{0E6FD849-360F-42C4-93B5-55311574AEB8}" destId="{09453BE5-10FE-421C-A8F8-CB07C2CF323B}" srcOrd="9" destOrd="0" presId="urn:microsoft.com/office/officeart/2005/8/layout/target1"/>
    <dgm:cxn modelId="{861A6A82-FF69-40DD-AC70-CAE6A7C049CF}" type="presParOf" srcId="{0E6FD849-360F-42C4-93B5-55311574AEB8}" destId="{DDDDD86C-C69F-4E73-AE09-54A956D3E1E3}" srcOrd="10" destOrd="0" presId="urn:microsoft.com/office/officeart/2005/8/layout/target1"/>
    <dgm:cxn modelId="{6B8E2212-3631-46F8-B83E-EF874AADA7E9}" type="presParOf" srcId="{0E6FD849-360F-42C4-93B5-55311574AEB8}" destId="{488F6F01-6687-43AB-A7BB-FB9058C9895D}" srcOrd="11" destOrd="0" presId="urn:microsoft.com/office/officeart/2005/8/layout/target1"/>
    <dgm:cxn modelId="{7EE9BC0E-03DB-4788-A0CF-4EE6777E6BC7}" type="presParOf" srcId="{0E6FD849-360F-42C4-93B5-55311574AEB8}" destId="{A113EB4C-4CD1-4D5B-A730-F937BFADB52D}" srcOrd="12" destOrd="0" presId="urn:microsoft.com/office/officeart/2005/8/layout/target1"/>
    <dgm:cxn modelId="{F0613A6D-E42D-4D95-AE02-C48A8B108D89}" type="presParOf" srcId="{0E6FD849-360F-42C4-93B5-55311574AEB8}" destId="{D8DA7E99-771A-46E3-999B-0406714116B0}" srcOrd="13" destOrd="0" presId="urn:microsoft.com/office/officeart/2005/8/layout/target1"/>
    <dgm:cxn modelId="{24BF99A4-71A5-4780-83F7-3A319CD07A3D}" type="presParOf" srcId="{0E6FD849-360F-42C4-93B5-55311574AEB8}" destId="{49888D87-5F15-4B39-9684-B1A933ADDB3F}" srcOrd="14" destOrd="0" presId="urn:microsoft.com/office/officeart/2005/8/layout/target1"/>
    <dgm:cxn modelId="{EA00CA2C-725C-435C-9043-0075F24FCC9D}" type="presParOf" srcId="{0E6FD849-360F-42C4-93B5-55311574AEB8}" destId="{AD8013A4-0C3D-4C1B-A690-D2F3E54A3532}" srcOrd="15" destOrd="0" presId="urn:microsoft.com/office/officeart/2005/8/layout/target1"/>
    <dgm:cxn modelId="{3D0E2FED-1B79-497F-BABC-89C296B9A7B9}" type="presParOf" srcId="{0E6FD849-360F-42C4-93B5-55311574AEB8}" destId="{CDB87221-C738-485F-A3C7-D414ABDAF2A6}" srcOrd="16" destOrd="0" presId="urn:microsoft.com/office/officeart/2005/8/layout/target1"/>
    <dgm:cxn modelId="{68BCAD7B-2526-492C-B220-2CF94575ABD6}" type="presParOf" srcId="{0E6FD849-360F-42C4-93B5-55311574AEB8}" destId="{2C60E6C8-027F-4D05-AD01-C04AB791A230}" srcOrd="17" destOrd="0" presId="urn:microsoft.com/office/officeart/2005/8/layout/target1"/>
    <dgm:cxn modelId="{1507F159-A74D-42AB-AEC7-E2C6518A8E32}" type="presParOf" srcId="{0E6FD849-360F-42C4-93B5-55311574AEB8}" destId="{C8E8727C-2EA9-46A2-9F7C-E1BA27C73423}" srcOrd="18" destOrd="0" presId="urn:microsoft.com/office/officeart/2005/8/layout/target1"/>
    <dgm:cxn modelId="{4210BEE3-269C-4005-B260-91100D736301}" type="presParOf" srcId="{0E6FD849-360F-42C4-93B5-55311574AEB8}" destId="{1A0A1D1F-5090-4569-AD11-0B0CB026A4C5}" srcOrd="19" destOrd="0" presId="urn:microsoft.com/office/officeart/2005/8/layout/target1"/>
  </dgm:cxnLst>
  <dgm:bg>
    <a:solidFill>
      <a:schemeClr val="accent1"/>
    </a:solidFill>
  </dgm:bg>
  <dgm:whole>
    <a:ln w="50800">
      <a:solidFill>
        <a:srgbClr val="FF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3A267-BB70-4AD8-8FE2-13C9B37B0D1F}">
      <dsp:nvSpPr>
        <dsp:cNvPr id="0" name=""/>
        <dsp:cNvSpPr/>
      </dsp:nvSpPr>
      <dsp:spPr>
        <a:xfrm>
          <a:off x="5617135" y="300452"/>
          <a:ext cx="2608149" cy="260854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A64025-F5BD-411F-BCFA-8204286F78C5}">
      <dsp:nvSpPr>
        <dsp:cNvPr id="0" name=""/>
        <dsp:cNvSpPr/>
      </dsp:nvSpPr>
      <dsp:spPr>
        <a:xfrm>
          <a:off x="3698614" y="941764"/>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endParaRPr lang="en-US" sz="4700" kern="1200" dirty="0"/>
        </a:p>
      </dsp:txBody>
      <dsp:txXfrm>
        <a:off x="3698614" y="941764"/>
        <a:ext cx="1449298" cy="724475"/>
      </dsp:txXfrm>
    </dsp:sp>
    <dsp:sp modelId="{28A44B83-70E4-4DFF-883B-9356FF3F6F39}">
      <dsp:nvSpPr>
        <dsp:cNvPr id="0" name=""/>
        <dsp:cNvSpPr/>
      </dsp:nvSpPr>
      <dsp:spPr>
        <a:xfrm>
          <a:off x="4814356" y="1747006"/>
          <a:ext cx="2608149" cy="260854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96F27D-87A8-41DA-B59B-1E786C7B5A11}">
      <dsp:nvSpPr>
        <dsp:cNvPr id="0" name=""/>
        <dsp:cNvSpPr/>
      </dsp:nvSpPr>
      <dsp:spPr>
        <a:xfrm>
          <a:off x="2977148" y="2449237"/>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endParaRPr lang="en-US" sz="4700" kern="1200"/>
        </a:p>
      </dsp:txBody>
      <dsp:txXfrm>
        <a:off x="2977148" y="2449237"/>
        <a:ext cx="1449298" cy="724475"/>
      </dsp:txXfrm>
    </dsp:sp>
    <dsp:sp modelId="{5321E61E-7DE1-47AB-A645-09C34D46770A}">
      <dsp:nvSpPr>
        <dsp:cNvPr id="0" name=""/>
        <dsp:cNvSpPr/>
      </dsp:nvSpPr>
      <dsp:spPr>
        <a:xfrm>
          <a:off x="5967997" y="3480042"/>
          <a:ext cx="2240804" cy="2241702"/>
        </a:xfrm>
        <a:prstGeom prst="blockArc">
          <a:avLst>
            <a:gd name="adj1" fmla="val 13500000"/>
            <a:gd name="adj2" fmla="val 10800000"/>
            <a:gd name="adj3" fmla="val 1274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B6272-84E8-49AB-9213-12D355F8C46B}">
      <dsp:nvSpPr>
        <dsp:cNvPr id="0" name=""/>
        <dsp:cNvSpPr/>
      </dsp:nvSpPr>
      <dsp:spPr>
        <a:xfrm>
          <a:off x="3702042" y="3958878"/>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endParaRPr lang="en-US" sz="4700" kern="1200"/>
        </a:p>
      </dsp:txBody>
      <dsp:txXfrm>
        <a:off x="3702042" y="3958878"/>
        <a:ext cx="1449298" cy="724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87221-C738-485F-A3C7-D414ABDAF2A6}">
      <dsp:nvSpPr>
        <dsp:cNvPr id="0" name=""/>
        <dsp:cNvSpPr/>
      </dsp:nvSpPr>
      <dsp:spPr>
        <a:xfrm>
          <a:off x="842818" y="1124063"/>
          <a:ext cx="3865418" cy="3865418"/>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113EB4C-4CD1-4D5B-A730-F937BFADB52D}">
      <dsp:nvSpPr>
        <dsp:cNvPr id="0" name=""/>
        <dsp:cNvSpPr/>
      </dsp:nvSpPr>
      <dsp:spPr>
        <a:xfrm>
          <a:off x="1272201" y="1553447"/>
          <a:ext cx="3006651" cy="3006651"/>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EE91F8A-B41C-4A0C-B92F-3AF1DF27CE9E}">
      <dsp:nvSpPr>
        <dsp:cNvPr id="0" name=""/>
        <dsp:cNvSpPr/>
      </dsp:nvSpPr>
      <dsp:spPr>
        <a:xfrm>
          <a:off x="1701585" y="1982830"/>
          <a:ext cx="2147884" cy="2147884"/>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962B0C4-CFF4-47EC-9CF4-E611053539B6}">
      <dsp:nvSpPr>
        <dsp:cNvPr id="0" name=""/>
        <dsp:cNvSpPr/>
      </dsp:nvSpPr>
      <dsp:spPr>
        <a:xfrm>
          <a:off x="2131290" y="2412536"/>
          <a:ext cx="1288472" cy="1288472"/>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B82B4DA-0D0B-4A6B-84A6-EC9237049458}">
      <dsp:nvSpPr>
        <dsp:cNvPr id="0" name=""/>
        <dsp:cNvSpPr/>
      </dsp:nvSpPr>
      <dsp:spPr>
        <a:xfrm>
          <a:off x="2560674" y="2841919"/>
          <a:ext cx="429705" cy="42970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A7A25C8-CF5A-4873-B54C-A8279099B08D}">
      <dsp:nvSpPr>
        <dsp:cNvPr id="0" name=""/>
        <dsp:cNvSpPr/>
      </dsp:nvSpPr>
      <dsp:spPr>
        <a:xfrm>
          <a:off x="5352472" y="164409"/>
          <a:ext cx="1932709" cy="682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Learner</a:t>
          </a:r>
          <a:endParaRPr lang="en-US" sz="2000" kern="1200" dirty="0"/>
        </a:p>
      </dsp:txBody>
      <dsp:txXfrm>
        <a:off x="5352472" y="164409"/>
        <a:ext cx="1932709" cy="682375"/>
      </dsp:txXfrm>
    </dsp:sp>
    <dsp:sp modelId="{64F75C97-E2EB-4598-8FC2-6899BD3AE5E3}">
      <dsp:nvSpPr>
        <dsp:cNvPr id="0" name=""/>
        <dsp:cNvSpPr/>
      </dsp:nvSpPr>
      <dsp:spPr>
        <a:xfrm>
          <a:off x="4869295" y="505596"/>
          <a:ext cx="483177"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8F374CA-9F83-4A95-A256-31E2F189359D}">
      <dsp:nvSpPr>
        <dsp:cNvPr id="0" name=""/>
        <dsp:cNvSpPr/>
      </dsp:nvSpPr>
      <dsp:spPr>
        <a:xfrm rot="5400000">
          <a:off x="2545212" y="735911"/>
          <a:ext cx="2551176" cy="2090547"/>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87A7E9D-E4A3-4C86-B93B-DE120D4D2603}">
      <dsp:nvSpPr>
        <dsp:cNvPr id="0" name=""/>
        <dsp:cNvSpPr/>
      </dsp:nvSpPr>
      <dsp:spPr>
        <a:xfrm>
          <a:off x="5352472" y="885953"/>
          <a:ext cx="1932709" cy="682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Classroom</a:t>
          </a:r>
          <a:endParaRPr lang="en-US" sz="2000" kern="1200" dirty="0"/>
        </a:p>
      </dsp:txBody>
      <dsp:txXfrm>
        <a:off x="5352472" y="885953"/>
        <a:ext cx="1932709" cy="682375"/>
      </dsp:txXfrm>
    </dsp:sp>
    <dsp:sp modelId="{FAA3AFBD-3B93-4B4A-A57F-6AD4717E577C}">
      <dsp:nvSpPr>
        <dsp:cNvPr id="0" name=""/>
        <dsp:cNvSpPr/>
      </dsp:nvSpPr>
      <dsp:spPr>
        <a:xfrm>
          <a:off x="4869295" y="1227141"/>
          <a:ext cx="483177"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3E0AE2C-3DA4-4449-B2C2-47BBE8F37F1B}">
      <dsp:nvSpPr>
        <dsp:cNvPr id="0" name=""/>
        <dsp:cNvSpPr/>
      </dsp:nvSpPr>
      <dsp:spPr>
        <a:xfrm rot="5400000">
          <a:off x="2920093" y="1402631"/>
          <a:ext cx="2124176" cy="177165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9453BE5-10FE-421C-A8F8-CB07C2CF323B}">
      <dsp:nvSpPr>
        <dsp:cNvPr id="0" name=""/>
        <dsp:cNvSpPr/>
      </dsp:nvSpPr>
      <dsp:spPr>
        <a:xfrm>
          <a:off x="5352472" y="1607498"/>
          <a:ext cx="1932709" cy="682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School</a:t>
          </a:r>
          <a:endParaRPr lang="en-US" sz="2000" kern="1200" dirty="0"/>
        </a:p>
      </dsp:txBody>
      <dsp:txXfrm>
        <a:off x="5352472" y="1607498"/>
        <a:ext cx="1932709" cy="682375"/>
      </dsp:txXfrm>
    </dsp:sp>
    <dsp:sp modelId="{DDDDD86C-C69F-4E73-AE09-54A956D3E1E3}">
      <dsp:nvSpPr>
        <dsp:cNvPr id="0" name=""/>
        <dsp:cNvSpPr/>
      </dsp:nvSpPr>
      <dsp:spPr>
        <a:xfrm>
          <a:off x="4869295" y="1948686"/>
          <a:ext cx="483177"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88F6F01-6687-43AB-A7BB-FB9058C9895D}">
      <dsp:nvSpPr>
        <dsp:cNvPr id="0" name=""/>
        <dsp:cNvSpPr/>
      </dsp:nvSpPr>
      <dsp:spPr>
        <a:xfrm rot="5400000">
          <a:off x="3287695" y="2042100"/>
          <a:ext cx="1675014" cy="1488186"/>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8DA7E99-771A-46E3-999B-0406714116B0}">
      <dsp:nvSpPr>
        <dsp:cNvPr id="0" name=""/>
        <dsp:cNvSpPr/>
      </dsp:nvSpPr>
      <dsp:spPr>
        <a:xfrm>
          <a:off x="5352472" y="2313581"/>
          <a:ext cx="1932709" cy="682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Province/Region</a:t>
          </a:r>
          <a:endParaRPr lang="en-US" sz="2000" kern="1200" dirty="0"/>
        </a:p>
      </dsp:txBody>
      <dsp:txXfrm>
        <a:off x="5352472" y="2313581"/>
        <a:ext cx="1932709" cy="682375"/>
      </dsp:txXfrm>
    </dsp:sp>
    <dsp:sp modelId="{49888D87-5F15-4B39-9684-B1A933ADDB3F}">
      <dsp:nvSpPr>
        <dsp:cNvPr id="0" name=""/>
        <dsp:cNvSpPr/>
      </dsp:nvSpPr>
      <dsp:spPr>
        <a:xfrm>
          <a:off x="4869295" y="2654769"/>
          <a:ext cx="483177"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D8013A4-0C3D-4C1B-A690-D2F3E54A3532}">
      <dsp:nvSpPr>
        <dsp:cNvPr id="0" name=""/>
        <dsp:cNvSpPr/>
      </dsp:nvSpPr>
      <dsp:spPr>
        <a:xfrm rot="5400000">
          <a:off x="3653621" y="2717260"/>
          <a:ext cx="1278164" cy="115318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C60E6C8-027F-4D05-AD01-C04AB791A230}">
      <dsp:nvSpPr>
        <dsp:cNvPr id="0" name=""/>
        <dsp:cNvSpPr/>
      </dsp:nvSpPr>
      <dsp:spPr>
        <a:xfrm>
          <a:off x="5352472" y="2999049"/>
          <a:ext cx="1932709" cy="682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Country</a:t>
          </a:r>
          <a:endParaRPr lang="en-US" sz="2000" kern="1200" dirty="0"/>
        </a:p>
      </dsp:txBody>
      <dsp:txXfrm>
        <a:off x="5352472" y="2999049"/>
        <a:ext cx="1932709" cy="682375"/>
      </dsp:txXfrm>
    </dsp:sp>
    <dsp:sp modelId="{C8E8727C-2EA9-46A2-9F7C-E1BA27C73423}">
      <dsp:nvSpPr>
        <dsp:cNvPr id="0" name=""/>
        <dsp:cNvSpPr/>
      </dsp:nvSpPr>
      <dsp:spPr>
        <a:xfrm>
          <a:off x="4869295" y="3340236"/>
          <a:ext cx="483177"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A0A1D1F-5090-4569-AD11-0B0CB026A4C5}">
      <dsp:nvSpPr>
        <dsp:cNvPr id="0" name=""/>
        <dsp:cNvSpPr/>
      </dsp:nvSpPr>
      <dsp:spPr>
        <a:xfrm rot="5400000">
          <a:off x="3999576" y="3372448"/>
          <a:ext cx="901930" cy="837507"/>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5/20/2019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309" y="457200"/>
            <a:ext cx="9017816" cy="3928532"/>
          </a:xfrm>
        </p:spPr>
        <p:txBody>
          <a:bodyPr>
            <a:normAutofit fontScale="90000"/>
          </a:bodyPr>
          <a:lstStyle/>
          <a:p>
            <a:pPr algn="ctr"/>
            <a:r>
              <a:rPr lang="en-ZA" b="1" dirty="0"/>
              <a:t>Assessment and the question of quality: </a:t>
            </a:r>
            <a:r>
              <a:rPr lang="en-ZA" b="1" dirty="0" smtClean="0"/>
              <a:t/>
            </a:r>
            <a:br>
              <a:rPr lang="en-ZA" b="1" dirty="0" smtClean="0"/>
            </a:br>
            <a:r>
              <a:rPr lang="en-ZA" b="1" dirty="0" smtClean="0"/>
              <a:t>Towards </a:t>
            </a:r>
            <a:r>
              <a:rPr lang="en-ZA" b="1" dirty="0"/>
              <a:t>sustainable assessment for lifelong </a:t>
            </a:r>
            <a:r>
              <a:rPr lang="en-ZA" b="1" dirty="0" smtClean="0"/>
              <a:t>learning AND SYSTEMIC LEARNING</a:t>
            </a:r>
            <a:r>
              <a:rPr lang="en-ZA" b="1" dirty="0"/>
              <a:t/>
            </a:r>
            <a:br>
              <a:rPr lang="en-ZA" b="1" dirty="0"/>
            </a:br>
            <a:endParaRPr lang="en-ZA" dirty="0"/>
          </a:p>
        </p:txBody>
      </p:sp>
      <p:sp>
        <p:nvSpPr>
          <p:cNvPr id="3" name="Subtitle 2"/>
          <p:cNvSpPr>
            <a:spLocks noGrp="1"/>
          </p:cNvSpPr>
          <p:nvPr>
            <p:ph type="subTitle" idx="1"/>
          </p:nvPr>
        </p:nvSpPr>
        <p:spPr/>
        <p:txBody>
          <a:bodyPr/>
          <a:lstStyle/>
          <a:p>
            <a:r>
              <a:rPr lang="en-ZA" dirty="0" smtClean="0"/>
              <a:t>Peter rule</a:t>
            </a:r>
          </a:p>
          <a:p>
            <a:r>
              <a:rPr lang="en-ZA" dirty="0" smtClean="0"/>
              <a:t>Centre for higher and adult education</a:t>
            </a:r>
          </a:p>
          <a:p>
            <a:r>
              <a:rPr lang="en-ZA" dirty="0" smtClean="0"/>
              <a:t>Stellenbosch university, south </a:t>
            </a:r>
            <a:r>
              <a:rPr lang="en-ZA" dirty="0" err="1" smtClean="0"/>
              <a:t>africa</a:t>
            </a:r>
            <a:endParaRPr lang="en-ZA" dirty="0"/>
          </a:p>
        </p:txBody>
      </p:sp>
    </p:spTree>
    <p:extLst>
      <p:ext uri="{BB962C8B-B14F-4D97-AF65-F5344CB8AC3E}">
        <p14:creationId xmlns:p14="http://schemas.microsoft.com/office/powerpoint/2010/main" val="2540119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Quality assessment has a special relationship to learning</a:t>
            </a:r>
            <a:endParaRPr lang="en-ZA"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73994593"/>
              </p:ext>
            </p:extLst>
          </p:nvPr>
        </p:nvGraphicFramePr>
        <p:xfrm>
          <a:off x="685800" y="2141538"/>
          <a:ext cx="10131426" cy="3205480"/>
        </p:xfrm>
        <a:graphic>
          <a:graphicData uri="http://schemas.openxmlformats.org/drawingml/2006/table">
            <a:tbl>
              <a:tblPr firstRow="1" bandRow="1">
                <a:tableStyleId>{5C22544A-7EE6-4342-B048-85BDC9FD1C3A}</a:tableStyleId>
              </a:tblPr>
              <a:tblGrid>
                <a:gridCol w="5065713">
                  <a:extLst>
                    <a:ext uri="{9D8B030D-6E8A-4147-A177-3AD203B41FA5}">
                      <a16:colId xmlns:a16="http://schemas.microsoft.com/office/drawing/2014/main" val="1209806505"/>
                    </a:ext>
                  </a:extLst>
                </a:gridCol>
                <a:gridCol w="5065713">
                  <a:extLst>
                    <a:ext uri="{9D8B030D-6E8A-4147-A177-3AD203B41FA5}">
                      <a16:colId xmlns:a16="http://schemas.microsoft.com/office/drawing/2014/main" val="544002997"/>
                    </a:ext>
                  </a:extLst>
                </a:gridCol>
              </a:tblGrid>
              <a:tr h="370840">
                <a:tc>
                  <a:txBody>
                    <a:bodyPr/>
                    <a:lstStyle/>
                    <a:p>
                      <a:r>
                        <a:rPr lang="en-ZA" dirty="0" smtClean="0"/>
                        <a:t>Type of assessment</a:t>
                      </a:r>
                      <a:endParaRPr lang="en-ZA" dirty="0"/>
                    </a:p>
                  </a:txBody>
                  <a:tcPr/>
                </a:tc>
                <a:tc>
                  <a:txBody>
                    <a:bodyPr/>
                    <a:lstStyle/>
                    <a:p>
                      <a:r>
                        <a:rPr lang="en-ZA" dirty="0" smtClean="0"/>
                        <a:t>Relation to learning</a:t>
                      </a:r>
                      <a:endParaRPr lang="en-ZA" dirty="0"/>
                    </a:p>
                  </a:txBody>
                  <a:tcPr/>
                </a:tc>
                <a:extLst>
                  <a:ext uri="{0D108BD9-81ED-4DB2-BD59-A6C34878D82A}">
                    <a16:rowId xmlns:a16="http://schemas.microsoft.com/office/drawing/2014/main" val="2698064558"/>
                  </a:ext>
                </a:extLst>
              </a:tr>
              <a:tr h="370840">
                <a:tc>
                  <a:txBody>
                    <a:bodyPr/>
                    <a:lstStyle/>
                    <a:p>
                      <a:r>
                        <a:rPr lang="en-ZA" dirty="0" smtClean="0"/>
                        <a:t>Diagnostic assessment, e.g. placement test</a:t>
                      </a:r>
                      <a:endParaRPr lang="en-ZA" dirty="0"/>
                    </a:p>
                  </a:txBody>
                  <a:tcPr/>
                </a:tc>
                <a:tc>
                  <a:txBody>
                    <a:bodyPr/>
                    <a:lstStyle/>
                    <a:p>
                      <a:r>
                        <a:rPr lang="en-ZA" dirty="0" smtClean="0"/>
                        <a:t>Assessment before learning: Assesses learner’s level to inform decisions about future learning</a:t>
                      </a:r>
                      <a:endParaRPr lang="en-ZA" dirty="0"/>
                    </a:p>
                  </a:txBody>
                  <a:tcPr/>
                </a:tc>
                <a:extLst>
                  <a:ext uri="{0D108BD9-81ED-4DB2-BD59-A6C34878D82A}">
                    <a16:rowId xmlns:a16="http://schemas.microsoft.com/office/drawing/2014/main" val="1986826526"/>
                  </a:ext>
                </a:extLst>
              </a:tr>
              <a:tr h="370840">
                <a:tc>
                  <a:txBody>
                    <a:bodyPr/>
                    <a:lstStyle/>
                    <a:p>
                      <a:r>
                        <a:rPr lang="en-ZA" dirty="0" smtClean="0"/>
                        <a:t>Summative assessment, e.g. exams</a:t>
                      </a:r>
                      <a:endParaRPr lang="en-ZA" dirty="0"/>
                    </a:p>
                  </a:txBody>
                  <a:tcPr/>
                </a:tc>
                <a:tc>
                  <a:txBody>
                    <a:bodyPr/>
                    <a:lstStyle/>
                    <a:p>
                      <a:r>
                        <a:rPr lang="en-ZA" dirty="0" smtClean="0"/>
                        <a:t>Assessment of learning: Assesses the quality of learning that has taken place</a:t>
                      </a:r>
                      <a:endParaRPr lang="en-ZA" dirty="0"/>
                    </a:p>
                  </a:txBody>
                  <a:tcPr/>
                </a:tc>
                <a:extLst>
                  <a:ext uri="{0D108BD9-81ED-4DB2-BD59-A6C34878D82A}">
                    <a16:rowId xmlns:a16="http://schemas.microsoft.com/office/drawing/2014/main" val="3409261642"/>
                  </a:ext>
                </a:extLst>
              </a:tr>
              <a:tr h="370840">
                <a:tc>
                  <a:txBody>
                    <a:bodyPr/>
                    <a:lstStyle/>
                    <a:p>
                      <a:r>
                        <a:rPr lang="en-ZA" dirty="0" smtClean="0"/>
                        <a:t>Formative assessment, e.g. projects,</a:t>
                      </a:r>
                      <a:r>
                        <a:rPr lang="en-ZA" baseline="0" dirty="0" smtClean="0"/>
                        <a:t> assignments, group tasks, classwork.</a:t>
                      </a:r>
                      <a:endParaRPr lang="en-ZA" dirty="0"/>
                    </a:p>
                  </a:txBody>
                  <a:tcPr/>
                </a:tc>
                <a:tc>
                  <a:txBody>
                    <a:bodyPr/>
                    <a:lstStyle/>
                    <a:p>
                      <a:r>
                        <a:rPr lang="en-ZA" dirty="0" smtClean="0"/>
                        <a:t>Assessment for learning: Provides feedback to learners in order to improve their learning</a:t>
                      </a:r>
                      <a:endParaRPr lang="en-ZA" dirty="0"/>
                    </a:p>
                  </a:txBody>
                  <a:tcPr/>
                </a:tc>
                <a:extLst>
                  <a:ext uri="{0D108BD9-81ED-4DB2-BD59-A6C34878D82A}">
                    <a16:rowId xmlns:a16="http://schemas.microsoft.com/office/drawing/2014/main" val="1125555940"/>
                  </a:ext>
                </a:extLst>
              </a:tr>
              <a:tr h="370840">
                <a:tc>
                  <a:txBody>
                    <a:bodyPr/>
                    <a:lstStyle/>
                    <a:p>
                      <a:r>
                        <a:rPr lang="en-ZA" dirty="0" smtClean="0"/>
                        <a:t>Continuous assessment, e.g. portfolios</a:t>
                      </a:r>
                      <a:endParaRPr lang="en-ZA" dirty="0"/>
                    </a:p>
                  </a:txBody>
                  <a:tcPr/>
                </a:tc>
                <a:tc>
                  <a:txBody>
                    <a:bodyPr/>
                    <a:lstStyle/>
                    <a:p>
                      <a:r>
                        <a:rPr lang="en-ZA" dirty="0" smtClean="0"/>
                        <a:t>Assessment of and for learning: Provides</a:t>
                      </a:r>
                      <a:r>
                        <a:rPr lang="en-ZA" baseline="0" dirty="0" smtClean="0"/>
                        <a:t> a basis for continuing feedback and development as well as an overall record of achievement. </a:t>
                      </a:r>
                      <a:endParaRPr lang="en-ZA" dirty="0"/>
                    </a:p>
                  </a:txBody>
                  <a:tcPr/>
                </a:tc>
                <a:extLst>
                  <a:ext uri="{0D108BD9-81ED-4DB2-BD59-A6C34878D82A}">
                    <a16:rowId xmlns:a16="http://schemas.microsoft.com/office/drawing/2014/main" val="2565209888"/>
                  </a:ext>
                </a:extLst>
              </a:tr>
            </a:tbl>
          </a:graphicData>
        </a:graphic>
      </p:graphicFrame>
      <p:sp>
        <p:nvSpPr>
          <p:cNvPr id="9" name="Rectangle 8"/>
          <p:cNvSpPr/>
          <p:nvPr/>
        </p:nvSpPr>
        <p:spPr>
          <a:xfrm>
            <a:off x="3553188" y="3244334"/>
            <a:ext cx="5085623" cy="369332"/>
          </a:xfrm>
          <a:prstGeom prst="rect">
            <a:avLst/>
          </a:prstGeom>
        </p:spPr>
        <p:txBody>
          <a:bodyPr wrap="none">
            <a:spAutoFit/>
          </a:bodyPr>
          <a:lstStyle/>
          <a:p>
            <a:pPr marL="342900" indent="-342900">
              <a:buFont typeface="+mj-lt"/>
              <a:buAutoNum type="arabicPeriod"/>
            </a:pPr>
            <a:r>
              <a:rPr lang="en-ZA" b="1" dirty="0"/>
              <a:t>Where does assessment fit into the curriculum?</a:t>
            </a:r>
          </a:p>
        </p:txBody>
      </p:sp>
    </p:spTree>
    <p:extLst>
      <p:ext uri="{BB962C8B-B14F-4D97-AF65-F5344CB8AC3E}">
        <p14:creationId xmlns:p14="http://schemas.microsoft.com/office/powerpoint/2010/main" val="809768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smtClean="0"/>
              <a:t>3. Where </a:t>
            </a:r>
            <a:r>
              <a:rPr lang="en-ZA" b="1"/>
              <a:t>does assessment fit into the curriculum?</a:t>
            </a:r>
            <a:br>
              <a:rPr lang="en-ZA" b="1"/>
            </a:br>
            <a:endParaRPr lang="en-ZA"/>
          </a:p>
        </p:txBody>
      </p:sp>
      <p:pic>
        <p:nvPicPr>
          <p:cNvPr id="4" name="Content Placeholder 3"/>
          <p:cNvPicPr>
            <a:picLocks noGrp="1"/>
          </p:cNvPicPr>
          <p:nvPr>
            <p:ph idx="1"/>
          </p:nvPr>
        </p:nvPicPr>
        <p:blipFill>
          <a:blip r:embed="rId2"/>
          <a:stretch>
            <a:fillRect/>
          </a:stretch>
        </p:blipFill>
        <p:spPr>
          <a:xfrm>
            <a:off x="1188720" y="1606731"/>
            <a:ext cx="8438606" cy="4924698"/>
          </a:xfrm>
          <a:prstGeom prst="rect">
            <a:avLst/>
          </a:prstGeom>
        </p:spPr>
      </p:pic>
    </p:spTree>
    <p:extLst>
      <p:ext uri="{BB962C8B-B14F-4D97-AF65-F5344CB8AC3E}">
        <p14:creationId xmlns:p14="http://schemas.microsoft.com/office/powerpoint/2010/main" val="2632515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washback effect of the assessed curriculum</a:t>
            </a:r>
            <a:endParaRPr lang="en-ZA" dirty="0"/>
          </a:p>
        </p:txBody>
      </p:sp>
      <p:pic>
        <p:nvPicPr>
          <p:cNvPr id="4" name="Content Placeholder 3"/>
          <p:cNvPicPr>
            <a:picLocks noGrp="1"/>
          </p:cNvPicPr>
          <p:nvPr>
            <p:ph idx="1"/>
          </p:nvPr>
        </p:nvPicPr>
        <p:blipFill>
          <a:blip r:embed="rId2"/>
          <a:stretch>
            <a:fillRect/>
          </a:stretch>
        </p:blipFill>
        <p:spPr>
          <a:xfrm>
            <a:off x="1410789" y="2251629"/>
            <a:ext cx="8085908" cy="4279800"/>
          </a:xfrm>
          <a:prstGeom prst="rect">
            <a:avLst/>
          </a:prstGeom>
        </p:spPr>
      </p:pic>
    </p:spTree>
    <p:extLst>
      <p:ext uri="{BB962C8B-B14F-4D97-AF65-F5344CB8AC3E}">
        <p14:creationId xmlns:p14="http://schemas.microsoft.com/office/powerpoint/2010/main" val="1423572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6754"/>
            <a:ext cx="10131425" cy="1909113"/>
          </a:xfrm>
        </p:spPr>
        <p:txBody>
          <a:bodyPr>
            <a:normAutofit fontScale="90000"/>
          </a:bodyPr>
          <a:lstStyle/>
          <a:p>
            <a:r>
              <a:rPr lang="en-ZA" dirty="0" smtClean="0"/>
              <a:t>4. </a:t>
            </a:r>
            <a:r>
              <a:rPr lang="en-ZA" b="1" dirty="0" smtClean="0"/>
              <a:t>What </a:t>
            </a:r>
            <a:r>
              <a:rPr lang="en-ZA" b="1" dirty="0"/>
              <a:t>do ‘quality education’ and ‘quality assessment’ mean in the context of educational reforms?</a:t>
            </a:r>
            <a:br>
              <a:rPr lang="en-ZA" b="1" dirty="0"/>
            </a:br>
            <a:r>
              <a:rPr lang="en-ZA" dirty="0" smtClean="0"/>
              <a:t>. </a:t>
            </a:r>
            <a:endParaRPr lang="en-ZA" dirty="0"/>
          </a:p>
        </p:txBody>
      </p:sp>
      <p:sp>
        <p:nvSpPr>
          <p:cNvPr id="3" name="Content Placeholder 2"/>
          <p:cNvSpPr>
            <a:spLocks noGrp="1"/>
          </p:cNvSpPr>
          <p:nvPr>
            <p:ph idx="1"/>
          </p:nvPr>
        </p:nvSpPr>
        <p:spPr/>
        <p:txBody>
          <a:bodyPr/>
          <a:lstStyle/>
          <a:p>
            <a:r>
              <a:rPr lang="en-ZA" dirty="0" smtClean="0"/>
              <a:t>Outcomes-based education</a:t>
            </a:r>
          </a:p>
          <a:p>
            <a:r>
              <a:rPr lang="en-ZA" dirty="0" smtClean="0"/>
              <a:t>Modularisation</a:t>
            </a:r>
          </a:p>
          <a:p>
            <a:r>
              <a:rPr lang="en-ZA" dirty="0" err="1" smtClean="0"/>
              <a:t>Africanisation</a:t>
            </a:r>
            <a:r>
              <a:rPr lang="en-ZA" dirty="0" smtClean="0"/>
              <a:t> and decolonisation</a:t>
            </a:r>
          </a:p>
          <a:p>
            <a:r>
              <a:rPr lang="en-ZA" dirty="0" smtClean="0"/>
              <a:t>Digitalization and the Global Village</a:t>
            </a:r>
            <a:endParaRPr lang="en-ZA" dirty="0"/>
          </a:p>
        </p:txBody>
      </p:sp>
    </p:spTree>
    <p:extLst>
      <p:ext uri="{BB962C8B-B14F-4D97-AF65-F5344CB8AC3E}">
        <p14:creationId xmlns:p14="http://schemas.microsoft.com/office/powerpoint/2010/main" val="2601691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Outcomes-based education</a:t>
            </a:r>
            <a:br>
              <a:rPr lang="en-ZA" dirty="0"/>
            </a:b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9390820"/>
              </p:ext>
            </p:extLst>
          </p:nvPr>
        </p:nvGraphicFramePr>
        <p:xfrm>
          <a:off x="958850" y="2065867"/>
          <a:ext cx="10040076" cy="3749040"/>
        </p:xfrm>
        <a:graphic>
          <a:graphicData uri="http://schemas.openxmlformats.org/drawingml/2006/table">
            <a:tbl>
              <a:tblPr firstRow="1" bandRow="1">
                <a:tableStyleId>{5C22544A-7EE6-4342-B048-85BDC9FD1C3A}</a:tableStyleId>
              </a:tblPr>
              <a:tblGrid>
                <a:gridCol w="5020038">
                  <a:extLst>
                    <a:ext uri="{9D8B030D-6E8A-4147-A177-3AD203B41FA5}">
                      <a16:colId xmlns:a16="http://schemas.microsoft.com/office/drawing/2014/main" val="2201298752"/>
                    </a:ext>
                  </a:extLst>
                </a:gridCol>
                <a:gridCol w="5020038">
                  <a:extLst>
                    <a:ext uri="{9D8B030D-6E8A-4147-A177-3AD203B41FA5}">
                      <a16:colId xmlns:a16="http://schemas.microsoft.com/office/drawing/2014/main" val="1662450473"/>
                    </a:ext>
                  </a:extLst>
                </a:gridCol>
              </a:tblGrid>
              <a:tr h="370840">
                <a:tc>
                  <a:txBody>
                    <a:bodyPr/>
                    <a:lstStyle/>
                    <a:p>
                      <a:r>
                        <a:rPr lang="en-ZA" sz="2400" dirty="0" smtClean="0"/>
                        <a:t>Advantages</a:t>
                      </a:r>
                      <a:endParaRPr lang="en-ZA" sz="2400" dirty="0"/>
                    </a:p>
                  </a:txBody>
                  <a:tcPr/>
                </a:tc>
                <a:tc>
                  <a:txBody>
                    <a:bodyPr/>
                    <a:lstStyle/>
                    <a:p>
                      <a:r>
                        <a:rPr lang="en-ZA" sz="2400" dirty="0" smtClean="0"/>
                        <a:t>Limitations</a:t>
                      </a:r>
                      <a:endParaRPr lang="en-ZA" sz="2400" dirty="0"/>
                    </a:p>
                  </a:txBody>
                  <a:tcPr/>
                </a:tc>
                <a:extLst>
                  <a:ext uri="{0D108BD9-81ED-4DB2-BD59-A6C34878D82A}">
                    <a16:rowId xmlns:a16="http://schemas.microsoft.com/office/drawing/2014/main" val="2096718424"/>
                  </a:ext>
                </a:extLst>
              </a:tr>
              <a:tr h="370840">
                <a:tc>
                  <a:txBody>
                    <a:bodyPr/>
                    <a:lstStyle/>
                    <a:p>
                      <a:r>
                        <a:rPr lang="en-ZA" sz="2400" dirty="0" smtClean="0"/>
                        <a:t>Outcomes make explicit what needs to be assessed</a:t>
                      </a:r>
                      <a:endParaRPr lang="en-ZA" sz="2400" dirty="0"/>
                    </a:p>
                  </a:txBody>
                  <a:tcPr/>
                </a:tc>
                <a:tc>
                  <a:txBody>
                    <a:bodyPr/>
                    <a:lstStyle/>
                    <a:p>
                      <a:r>
                        <a:rPr lang="en-ZA" sz="2400" dirty="0" smtClean="0"/>
                        <a:t>Does not recognise</a:t>
                      </a:r>
                      <a:r>
                        <a:rPr lang="en-ZA" sz="2400" baseline="0" dirty="0" smtClean="0"/>
                        <a:t> unanticipated outcomes</a:t>
                      </a:r>
                      <a:endParaRPr lang="en-ZA" sz="2400" dirty="0"/>
                    </a:p>
                  </a:txBody>
                  <a:tcPr/>
                </a:tc>
                <a:extLst>
                  <a:ext uri="{0D108BD9-81ED-4DB2-BD59-A6C34878D82A}">
                    <a16:rowId xmlns:a16="http://schemas.microsoft.com/office/drawing/2014/main" val="4254629281"/>
                  </a:ext>
                </a:extLst>
              </a:tr>
              <a:tr h="370840">
                <a:tc>
                  <a:txBody>
                    <a:bodyPr/>
                    <a:lstStyle/>
                    <a:p>
                      <a:r>
                        <a:rPr lang="en-ZA" sz="2400" dirty="0" smtClean="0"/>
                        <a:t>The ends are known from the beginning</a:t>
                      </a:r>
                      <a:endParaRPr lang="en-ZA" sz="2400" dirty="0"/>
                    </a:p>
                  </a:txBody>
                  <a:tcPr/>
                </a:tc>
                <a:tc>
                  <a:txBody>
                    <a:bodyPr/>
                    <a:lstStyle/>
                    <a:p>
                      <a:r>
                        <a:rPr lang="en-ZA" sz="2400" dirty="0" smtClean="0"/>
                        <a:t>Process neglected in favour of product</a:t>
                      </a:r>
                      <a:endParaRPr lang="en-ZA" sz="2400" dirty="0"/>
                    </a:p>
                  </a:txBody>
                  <a:tcPr/>
                </a:tc>
                <a:extLst>
                  <a:ext uri="{0D108BD9-81ED-4DB2-BD59-A6C34878D82A}">
                    <a16:rowId xmlns:a16="http://schemas.microsoft.com/office/drawing/2014/main" val="1245975421"/>
                  </a:ext>
                </a:extLst>
              </a:tr>
              <a:tr h="370840">
                <a:tc>
                  <a:txBody>
                    <a:bodyPr/>
                    <a:lstStyle/>
                    <a:p>
                      <a:r>
                        <a:rPr lang="en-ZA" sz="2400" dirty="0" smtClean="0"/>
                        <a:t>Provides direction for teaching and learning</a:t>
                      </a:r>
                      <a:endParaRPr lang="en-ZA" sz="2400" dirty="0"/>
                    </a:p>
                  </a:txBody>
                  <a:tcPr/>
                </a:tc>
                <a:tc>
                  <a:txBody>
                    <a:bodyPr/>
                    <a:lstStyle/>
                    <a:p>
                      <a:r>
                        <a:rPr lang="en-ZA" sz="2400" dirty="0" smtClean="0"/>
                        <a:t>Questions of content and knowledge might lack depth and </a:t>
                      </a:r>
                      <a:r>
                        <a:rPr lang="en-ZA" sz="2400" dirty="0" err="1" smtClean="0"/>
                        <a:t>systematicity</a:t>
                      </a:r>
                      <a:endParaRPr lang="en-ZA" sz="2400" dirty="0"/>
                    </a:p>
                  </a:txBody>
                  <a:tcPr/>
                </a:tc>
                <a:extLst>
                  <a:ext uri="{0D108BD9-81ED-4DB2-BD59-A6C34878D82A}">
                    <a16:rowId xmlns:a16="http://schemas.microsoft.com/office/drawing/2014/main" val="1774087798"/>
                  </a:ext>
                </a:extLst>
              </a:tr>
              <a:tr h="370840">
                <a:tc>
                  <a:txBody>
                    <a:bodyPr/>
                    <a:lstStyle/>
                    <a:p>
                      <a:r>
                        <a:rPr lang="en-ZA" sz="2400" dirty="0" smtClean="0"/>
                        <a:t>Teacher has scope to adopt appropriate methods</a:t>
                      </a:r>
                      <a:endParaRPr lang="en-ZA" sz="2400" dirty="0"/>
                    </a:p>
                  </a:txBody>
                  <a:tcPr/>
                </a:tc>
                <a:tc>
                  <a:txBody>
                    <a:bodyPr/>
                    <a:lstStyle/>
                    <a:p>
                      <a:r>
                        <a:rPr lang="en-ZA" sz="2400" dirty="0" smtClean="0"/>
                        <a:t>Depends on </a:t>
                      </a:r>
                      <a:r>
                        <a:rPr lang="en-ZA" sz="2400" dirty="0" err="1" smtClean="0"/>
                        <a:t>resourcefulnessof</a:t>
                      </a:r>
                      <a:r>
                        <a:rPr lang="en-ZA" sz="2400" baseline="0" dirty="0" smtClean="0"/>
                        <a:t> teacher</a:t>
                      </a:r>
                      <a:endParaRPr lang="en-ZA" sz="2400" dirty="0"/>
                    </a:p>
                  </a:txBody>
                  <a:tcPr/>
                </a:tc>
                <a:extLst>
                  <a:ext uri="{0D108BD9-81ED-4DB2-BD59-A6C34878D82A}">
                    <a16:rowId xmlns:a16="http://schemas.microsoft.com/office/drawing/2014/main" val="4184107365"/>
                  </a:ext>
                </a:extLst>
              </a:tr>
            </a:tbl>
          </a:graphicData>
        </a:graphic>
      </p:graphicFrame>
    </p:spTree>
    <p:extLst>
      <p:ext uri="{BB962C8B-B14F-4D97-AF65-F5344CB8AC3E}">
        <p14:creationId xmlns:p14="http://schemas.microsoft.com/office/powerpoint/2010/main" val="998308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Modularisation</a:t>
            </a:r>
            <a:br>
              <a:rPr lang="en-ZA" dirty="0"/>
            </a:b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7475314"/>
              </p:ext>
            </p:extLst>
          </p:nvPr>
        </p:nvGraphicFramePr>
        <p:xfrm>
          <a:off x="685800" y="2141538"/>
          <a:ext cx="10131426" cy="1742440"/>
        </p:xfrm>
        <a:graphic>
          <a:graphicData uri="http://schemas.openxmlformats.org/drawingml/2006/table">
            <a:tbl>
              <a:tblPr firstRow="1" bandRow="1">
                <a:tableStyleId>{5C22544A-7EE6-4342-B048-85BDC9FD1C3A}</a:tableStyleId>
              </a:tblPr>
              <a:tblGrid>
                <a:gridCol w="5065713">
                  <a:extLst>
                    <a:ext uri="{9D8B030D-6E8A-4147-A177-3AD203B41FA5}">
                      <a16:colId xmlns:a16="http://schemas.microsoft.com/office/drawing/2014/main" val="2905366005"/>
                    </a:ext>
                  </a:extLst>
                </a:gridCol>
                <a:gridCol w="5065713">
                  <a:extLst>
                    <a:ext uri="{9D8B030D-6E8A-4147-A177-3AD203B41FA5}">
                      <a16:colId xmlns:a16="http://schemas.microsoft.com/office/drawing/2014/main" val="3122212475"/>
                    </a:ext>
                  </a:extLst>
                </a:gridCol>
              </a:tblGrid>
              <a:tr h="370840">
                <a:tc>
                  <a:txBody>
                    <a:bodyPr/>
                    <a:lstStyle/>
                    <a:p>
                      <a:r>
                        <a:rPr lang="en-ZA" sz="2400" dirty="0" smtClean="0"/>
                        <a:t>Advantages</a:t>
                      </a:r>
                      <a:endParaRPr lang="en-ZA" sz="2400" dirty="0"/>
                    </a:p>
                  </a:txBody>
                  <a:tcPr/>
                </a:tc>
                <a:tc>
                  <a:txBody>
                    <a:bodyPr/>
                    <a:lstStyle/>
                    <a:p>
                      <a:r>
                        <a:rPr lang="en-ZA" sz="2400" dirty="0" smtClean="0"/>
                        <a:t>Limitations</a:t>
                      </a:r>
                      <a:endParaRPr lang="en-ZA" sz="2400" dirty="0"/>
                    </a:p>
                  </a:txBody>
                  <a:tcPr/>
                </a:tc>
                <a:extLst>
                  <a:ext uri="{0D108BD9-81ED-4DB2-BD59-A6C34878D82A}">
                    <a16:rowId xmlns:a16="http://schemas.microsoft.com/office/drawing/2014/main" val="4093223473"/>
                  </a:ext>
                </a:extLst>
              </a:tr>
              <a:tr h="370840">
                <a:tc>
                  <a:txBody>
                    <a:bodyPr/>
                    <a:lstStyle/>
                    <a:p>
                      <a:r>
                        <a:rPr lang="en-ZA" sz="2400" dirty="0" smtClean="0"/>
                        <a:t>Manageable units </a:t>
                      </a:r>
                      <a:endParaRPr lang="en-ZA" sz="2400" dirty="0"/>
                    </a:p>
                  </a:txBody>
                  <a:tcPr/>
                </a:tc>
                <a:tc>
                  <a:txBody>
                    <a:bodyPr/>
                    <a:lstStyle/>
                    <a:p>
                      <a:r>
                        <a:rPr lang="en-ZA" sz="2400" dirty="0" smtClean="0"/>
                        <a:t>Assessment of cross-cutting aspects</a:t>
                      </a:r>
                      <a:endParaRPr lang="en-ZA" sz="2400" dirty="0"/>
                    </a:p>
                  </a:txBody>
                  <a:tcPr/>
                </a:tc>
                <a:extLst>
                  <a:ext uri="{0D108BD9-81ED-4DB2-BD59-A6C34878D82A}">
                    <a16:rowId xmlns:a16="http://schemas.microsoft.com/office/drawing/2014/main" val="3907831980"/>
                  </a:ext>
                </a:extLst>
              </a:tr>
              <a:tr h="370840">
                <a:tc>
                  <a:txBody>
                    <a:bodyPr/>
                    <a:lstStyle/>
                    <a:p>
                      <a:r>
                        <a:rPr lang="en-ZA" sz="2400" dirty="0" smtClean="0"/>
                        <a:t>Options for learners</a:t>
                      </a:r>
                      <a:endParaRPr lang="en-ZA" sz="2400" dirty="0"/>
                    </a:p>
                  </a:txBody>
                  <a:tcPr/>
                </a:tc>
                <a:tc>
                  <a:txBody>
                    <a:bodyPr/>
                    <a:lstStyle/>
                    <a:p>
                      <a:r>
                        <a:rPr lang="en-ZA" sz="2400" dirty="0" smtClean="0"/>
                        <a:t>Coherence of whole</a:t>
                      </a:r>
                      <a:endParaRPr lang="en-ZA" sz="2400" dirty="0"/>
                    </a:p>
                  </a:txBody>
                  <a:tcPr/>
                </a:tc>
                <a:extLst>
                  <a:ext uri="{0D108BD9-81ED-4DB2-BD59-A6C34878D82A}">
                    <a16:rowId xmlns:a16="http://schemas.microsoft.com/office/drawing/2014/main" val="815140694"/>
                  </a:ext>
                </a:extLst>
              </a:tr>
              <a:tr h="370840">
                <a:tc>
                  <a:txBody>
                    <a:bodyPr/>
                    <a:lstStyle/>
                    <a:p>
                      <a:endParaRPr lang="en-ZA" dirty="0"/>
                    </a:p>
                  </a:txBody>
                  <a:tcPr/>
                </a:tc>
                <a:tc>
                  <a:txBody>
                    <a:bodyPr/>
                    <a:lstStyle/>
                    <a:p>
                      <a:endParaRPr lang="en-ZA" dirty="0"/>
                    </a:p>
                  </a:txBody>
                  <a:tcPr/>
                </a:tc>
                <a:extLst>
                  <a:ext uri="{0D108BD9-81ED-4DB2-BD59-A6C34878D82A}">
                    <a16:rowId xmlns:a16="http://schemas.microsoft.com/office/drawing/2014/main" val="539135765"/>
                  </a:ext>
                </a:extLst>
              </a:tr>
            </a:tbl>
          </a:graphicData>
        </a:graphic>
      </p:graphicFrame>
    </p:spTree>
    <p:extLst>
      <p:ext uri="{BB962C8B-B14F-4D97-AF65-F5344CB8AC3E}">
        <p14:creationId xmlns:p14="http://schemas.microsoft.com/office/powerpoint/2010/main" val="3476281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
            </a:r>
            <a:br>
              <a:rPr lang="en-ZA" dirty="0"/>
            </a:br>
            <a:r>
              <a:rPr lang="en-ZA" dirty="0" err="1"/>
              <a:t>Africanisation</a:t>
            </a:r>
            <a:r>
              <a:rPr lang="en-ZA" dirty="0"/>
              <a:t> and decolonisation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8666918"/>
              </p:ext>
            </p:extLst>
          </p:nvPr>
        </p:nvGraphicFramePr>
        <p:xfrm>
          <a:off x="685800" y="2141538"/>
          <a:ext cx="10131426" cy="2926080"/>
        </p:xfrm>
        <a:graphic>
          <a:graphicData uri="http://schemas.openxmlformats.org/drawingml/2006/table">
            <a:tbl>
              <a:tblPr firstRow="1" bandRow="1">
                <a:tableStyleId>{5C22544A-7EE6-4342-B048-85BDC9FD1C3A}</a:tableStyleId>
              </a:tblPr>
              <a:tblGrid>
                <a:gridCol w="5065713">
                  <a:extLst>
                    <a:ext uri="{9D8B030D-6E8A-4147-A177-3AD203B41FA5}">
                      <a16:colId xmlns:a16="http://schemas.microsoft.com/office/drawing/2014/main" val="460339448"/>
                    </a:ext>
                  </a:extLst>
                </a:gridCol>
                <a:gridCol w="5065713">
                  <a:extLst>
                    <a:ext uri="{9D8B030D-6E8A-4147-A177-3AD203B41FA5}">
                      <a16:colId xmlns:a16="http://schemas.microsoft.com/office/drawing/2014/main" val="3089109021"/>
                    </a:ext>
                  </a:extLst>
                </a:gridCol>
              </a:tblGrid>
              <a:tr h="370840">
                <a:tc>
                  <a:txBody>
                    <a:bodyPr/>
                    <a:lstStyle/>
                    <a:p>
                      <a:r>
                        <a:rPr lang="en-ZA" sz="2400" dirty="0" smtClean="0"/>
                        <a:t>Advantages</a:t>
                      </a:r>
                      <a:endParaRPr lang="en-ZA" sz="2400" dirty="0"/>
                    </a:p>
                  </a:txBody>
                  <a:tcPr/>
                </a:tc>
                <a:tc>
                  <a:txBody>
                    <a:bodyPr/>
                    <a:lstStyle/>
                    <a:p>
                      <a:r>
                        <a:rPr lang="en-ZA" sz="2400" dirty="0" smtClean="0"/>
                        <a:t>Challenges</a:t>
                      </a:r>
                      <a:endParaRPr lang="en-ZA" sz="2400" dirty="0"/>
                    </a:p>
                  </a:txBody>
                  <a:tcPr/>
                </a:tc>
                <a:extLst>
                  <a:ext uri="{0D108BD9-81ED-4DB2-BD59-A6C34878D82A}">
                    <a16:rowId xmlns:a16="http://schemas.microsoft.com/office/drawing/2014/main" val="2715522037"/>
                  </a:ext>
                </a:extLst>
              </a:tr>
              <a:tr h="370840">
                <a:tc>
                  <a:txBody>
                    <a:bodyPr/>
                    <a:lstStyle/>
                    <a:p>
                      <a:r>
                        <a:rPr lang="en-ZA" sz="2400" dirty="0" smtClean="0"/>
                        <a:t>Can enhance relevance for learners</a:t>
                      </a:r>
                      <a:endParaRPr lang="en-ZA" sz="2400" dirty="0"/>
                    </a:p>
                  </a:txBody>
                  <a:tcPr/>
                </a:tc>
                <a:tc>
                  <a:txBody>
                    <a:bodyPr/>
                    <a:lstStyle/>
                    <a:p>
                      <a:r>
                        <a:rPr lang="en-ZA" sz="2400" baseline="0" dirty="0" smtClean="0"/>
                        <a:t>Linking local and global</a:t>
                      </a:r>
                      <a:endParaRPr lang="en-ZA" sz="2400" dirty="0"/>
                    </a:p>
                  </a:txBody>
                  <a:tcPr/>
                </a:tc>
                <a:extLst>
                  <a:ext uri="{0D108BD9-81ED-4DB2-BD59-A6C34878D82A}">
                    <a16:rowId xmlns:a16="http://schemas.microsoft.com/office/drawing/2014/main" val="3804646938"/>
                  </a:ext>
                </a:extLst>
              </a:tr>
              <a:tr h="370840">
                <a:tc>
                  <a:txBody>
                    <a:bodyPr/>
                    <a:lstStyle/>
                    <a:p>
                      <a:r>
                        <a:rPr lang="en-ZA" sz="2400" dirty="0" smtClean="0"/>
                        <a:t>Recovery of African Indigenous Knowledge and tradition</a:t>
                      </a:r>
                      <a:endParaRPr lang="en-ZA" sz="2400" dirty="0"/>
                    </a:p>
                  </a:txBody>
                  <a:tcPr/>
                </a:tc>
                <a:tc>
                  <a:txBody>
                    <a:bodyPr/>
                    <a:lstStyle/>
                    <a:p>
                      <a:r>
                        <a:rPr lang="en-ZA" sz="2400" dirty="0" smtClean="0"/>
                        <a:t>Linking African pasts and futures</a:t>
                      </a:r>
                      <a:endParaRPr lang="en-ZA" sz="2400" dirty="0"/>
                    </a:p>
                  </a:txBody>
                  <a:tcPr/>
                </a:tc>
                <a:extLst>
                  <a:ext uri="{0D108BD9-81ED-4DB2-BD59-A6C34878D82A}">
                    <a16:rowId xmlns:a16="http://schemas.microsoft.com/office/drawing/2014/main" val="2614320686"/>
                  </a:ext>
                </a:extLst>
              </a:tr>
              <a:tr h="370840">
                <a:tc>
                  <a:txBody>
                    <a:bodyPr/>
                    <a:lstStyle/>
                    <a:p>
                      <a:r>
                        <a:rPr lang="en-ZA" sz="2400" dirty="0" smtClean="0"/>
                        <a:t>African languages and culture as resources for learning</a:t>
                      </a:r>
                      <a:endParaRPr lang="en-ZA" sz="2400" dirty="0"/>
                    </a:p>
                  </a:txBody>
                  <a:tcPr/>
                </a:tc>
                <a:tc>
                  <a:txBody>
                    <a:bodyPr/>
                    <a:lstStyle/>
                    <a:p>
                      <a:r>
                        <a:rPr lang="en-ZA" sz="2400" dirty="0" smtClean="0"/>
                        <a:t>Recognising Africans as global</a:t>
                      </a:r>
                      <a:r>
                        <a:rPr lang="en-ZA" sz="2400" baseline="0" dirty="0" smtClean="0"/>
                        <a:t> citizens with a unique contribution in ‘the African Century’</a:t>
                      </a:r>
                      <a:endParaRPr lang="en-ZA" sz="2400" dirty="0"/>
                    </a:p>
                  </a:txBody>
                  <a:tcPr/>
                </a:tc>
                <a:extLst>
                  <a:ext uri="{0D108BD9-81ED-4DB2-BD59-A6C34878D82A}">
                    <a16:rowId xmlns:a16="http://schemas.microsoft.com/office/drawing/2014/main" val="635583175"/>
                  </a:ext>
                </a:extLst>
              </a:tr>
            </a:tbl>
          </a:graphicData>
        </a:graphic>
      </p:graphicFrame>
    </p:spTree>
    <p:extLst>
      <p:ext uri="{BB962C8B-B14F-4D97-AF65-F5344CB8AC3E}">
        <p14:creationId xmlns:p14="http://schemas.microsoft.com/office/powerpoint/2010/main" val="1830161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5. </a:t>
            </a:r>
            <a:r>
              <a:rPr lang="en-ZA" b="1" dirty="0"/>
              <a:t>What is ‘sustainable </a:t>
            </a:r>
            <a:r>
              <a:rPr lang="en-ZA" b="1" dirty="0" smtClean="0"/>
              <a:t>assessment’ and </a:t>
            </a:r>
            <a:r>
              <a:rPr lang="en-ZA" b="1" dirty="0"/>
              <a:t>how do we do it?</a:t>
            </a:r>
            <a:br>
              <a:rPr lang="en-ZA" b="1" dirty="0"/>
            </a:br>
            <a:endParaRPr lang="en-ZA" dirty="0"/>
          </a:p>
        </p:txBody>
      </p:sp>
      <p:sp>
        <p:nvSpPr>
          <p:cNvPr id="3" name="Content Placeholder 2"/>
          <p:cNvSpPr>
            <a:spLocks noGrp="1"/>
          </p:cNvSpPr>
          <p:nvPr>
            <p:ph idx="1"/>
          </p:nvPr>
        </p:nvSpPr>
        <p:spPr/>
        <p:txBody>
          <a:bodyPr/>
          <a:lstStyle/>
          <a:p>
            <a:r>
              <a:rPr lang="en-ZA" sz="2800" dirty="0"/>
              <a:t>“Sustainable development has been defined as ‘development that meets the needs of the present without compromising the ability of future generations to meet their own needs’ (World Commission on Environment and Development, 1987). Sustainable assessment can similarly be defined as </a:t>
            </a:r>
            <a:r>
              <a:rPr lang="en-ZA" sz="2800" u="sng" dirty="0"/>
              <a:t>assessment that meets the needs of the present without compromising the ability of students to meet their own future learning needs</a:t>
            </a:r>
            <a:r>
              <a:rPr lang="en-ZA" sz="2800" dirty="0" smtClean="0"/>
              <a:t>.” (David </a:t>
            </a:r>
            <a:r>
              <a:rPr lang="en-ZA" sz="2800" dirty="0" err="1" smtClean="0"/>
              <a:t>Boud</a:t>
            </a:r>
            <a:r>
              <a:rPr lang="en-ZA" sz="2800" dirty="0" smtClean="0"/>
              <a:t>, </a:t>
            </a:r>
            <a:endParaRPr lang="en-ZA" sz="2800" dirty="0"/>
          </a:p>
          <a:p>
            <a:endParaRPr lang="en-ZA" dirty="0"/>
          </a:p>
        </p:txBody>
      </p:sp>
    </p:spTree>
    <p:extLst>
      <p:ext uri="{BB962C8B-B14F-4D97-AF65-F5344CB8AC3E}">
        <p14:creationId xmlns:p14="http://schemas.microsoft.com/office/powerpoint/2010/main" val="143664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36869" y="2730137"/>
            <a:ext cx="3291840" cy="16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How can we develop sustainable assessment?</a:t>
            </a:r>
            <a:endParaRPr lang="en-ZA" sz="2400" dirty="0"/>
          </a:p>
        </p:txBody>
      </p:sp>
      <p:sp>
        <p:nvSpPr>
          <p:cNvPr id="5" name="Oval 4"/>
          <p:cNvSpPr/>
          <p:nvPr/>
        </p:nvSpPr>
        <p:spPr>
          <a:xfrm>
            <a:off x="1698171" y="818607"/>
            <a:ext cx="2155371"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Problem-posing</a:t>
            </a:r>
            <a:endParaRPr lang="en-ZA" dirty="0"/>
          </a:p>
        </p:txBody>
      </p:sp>
      <p:sp>
        <p:nvSpPr>
          <p:cNvPr id="6" name="Oval 5"/>
          <p:cNvSpPr/>
          <p:nvPr/>
        </p:nvSpPr>
        <p:spPr>
          <a:xfrm>
            <a:off x="309154" y="2847703"/>
            <a:ext cx="2155371"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Problem-solving</a:t>
            </a:r>
            <a:endParaRPr lang="en-ZA" dirty="0"/>
          </a:p>
        </p:txBody>
      </p:sp>
      <p:sp>
        <p:nvSpPr>
          <p:cNvPr id="7" name="Oval 6"/>
          <p:cNvSpPr/>
          <p:nvPr/>
        </p:nvSpPr>
        <p:spPr>
          <a:xfrm>
            <a:off x="7957456" y="809898"/>
            <a:ext cx="2159317" cy="1380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Questioning capabilities</a:t>
            </a:r>
            <a:endParaRPr lang="en-ZA" dirty="0"/>
          </a:p>
        </p:txBody>
      </p:sp>
      <p:sp>
        <p:nvSpPr>
          <p:cNvPr id="8" name="Oval 7"/>
          <p:cNvSpPr/>
          <p:nvPr/>
        </p:nvSpPr>
        <p:spPr>
          <a:xfrm>
            <a:off x="4949463" y="257990"/>
            <a:ext cx="2150200" cy="1635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Developing capabilities  for self- and peer-assessment</a:t>
            </a:r>
            <a:endParaRPr lang="en-ZA" dirty="0"/>
          </a:p>
        </p:txBody>
      </p:sp>
      <p:sp>
        <p:nvSpPr>
          <p:cNvPr id="9" name="Oval 8"/>
          <p:cNvSpPr/>
          <p:nvPr/>
        </p:nvSpPr>
        <p:spPr>
          <a:xfrm>
            <a:off x="3030583" y="4911635"/>
            <a:ext cx="2155371"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Experiential leaning</a:t>
            </a:r>
            <a:endParaRPr lang="en-ZA" dirty="0"/>
          </a:p>
        </p:txBody>
      </p:sp>
      <p:sp>
        <p:nvSpPr>
          <p:cNvPr id="10" name="Oval 9"/>
          <p:cNvSpPr/>
          <p:nvPr/>
        </p:nvSpPr>
        <p:spPr>
          <a:xfrm>
            <a:off x="6879771" y="4911635"/>
            <a:ext cx="2155371"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Critical reflection</a:t>
            </a:r>
            <a:endParaRPr lang="en-ZA" dirty="0"/>
          </a:p>
        </p:txBody>
      </p:sp>
      <p:sp>
        <p:nvSpPr>
          <p:cNvPr id="11" name="Oval 10"/>
          <p:cNvSpPr/>
          <p:nvPr/>
        </p:nvSpPr>
        <p:spPr>
          <a:xfrm>
            <a:off x="9501053" y="2743200"/>
            <a:ext cx="2155371"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Modelling assessment</a:t>
            </a:r>
            <a:endParaRPr lang="en-ZA" dirty="0"/>
          </a:p>
        </p:txBody>
      </p:sp>
    </p:spTree>
    <p:extLst>
      <p:ext uri="{BB962C8B-B14F-4D97-AF65-F5344CB8AC3E}">
        <p14:creationId xmlns:p14="http://schemas.microsoft.com/office/powerpoint/2010/main" val="7006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style.rotation</p:attrName>
                                        </p:attrNameLst>
                                      </p:cBhvr>
                                      <p:tavLst>
                                        <p:tav tm="0">
                                          <p:val>
                                            <p:fltVal val="90"/>
                                          </p:val>
                                        </p:tav>
                                        <p:tav tm="100000">
                                          <p:val>
                                            <p:fltVal val="0"/>
                                          </p:val>
                                        </p:tav>
                                      </p:tavLst>
                                    </p:anim>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1000" fill="hold"/>
                                        <p:tgtEl>
                                          <p:spTgt spid="10"/>
                                        </p:tgtEl>
                                        <p:attrNameLst>
                                          <p:attrName>ppt_w</p:attrName>
                                        </p:attrNameLst>
                                      </p:cBhvr>
                                      <p:tavLst>
                                        <p:tav tm="0">
                                          <p:val>
                                            <p:fltVal val="0"/>
                                          </p:val>
                                        </p:tav>
                                        <p:tav tm="100000">
                                          <p:val>
                                            <p:strVal val="#ppt_w"/>
                                          </p:val>
                                        </p:tav>
                                      </p:tavLst>
                                    </p:anim>
                                    <p:anim calcmode="lin" valueType="num">
                                      <p:cBhvr>
                                        <p:cTn id="37" dur="1000" fill="hold"/>
                                        <p:tgtEl>
                                          <p:spTgt spid="10"/>
                                        </p:tgtEl>
                                        <p:attrNameLst>
                                          <p:attrName>ppt_h</p:attrName>
                                        </p:attrNameLst>
                                      </p:cBhvr>
                                      <p:tavLst>
                                        <p:tav tm="0">
                                          <p:val>
                                            <p:fltVal val="0"/>
                                          </p:val>
                                        </p:tav>
                                        <p:tav tm="100000">
                                          <p:val>
                                            <p:strVal val="#ppt_h"/>
                                          </p:val>
                                        </p:tav>
                                      </p:tavLst>
                                    </p:anim>
                                    <p:anim calcmode="lin" valueType="num">
                                      <p:cBhvr>
                                        <p:cTn id="38" dur="1000" fill="hold"/>
                                        <p:tgtEl>
                                          <p:spTgt spid="10"/>
                                        </p:tgtEl>
                                        <p:attrNameLst>
                                          <p:attrName>style.rotation</p:attrName>
                                        </p:attrNameLst>
                                      </p:cBhvr>
                                      <p:tavLst>
                                        <p:tav tm="0">
                                          <p:val>
                                            <p:fltVal val="90"/>
                                          </p:val>
                                        </p:tav>
                                        <p:tav tm="100000">
                                          <p:val>
                                            <p:fltVal val="0"/>
                                          </p:val>
                                        </p:tav>
                                      </p:tavLst>
                                    </p:anim>
                                    <p:animEffect transition="in" filter="fade">
                                      <p:cBhvr>
                                        <p:cTn id="39" dur="10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1000" fill="hold"/>
                                        <p:tgtEl>
                                          <p:spTgt spid="9"/>
                                        </p:tgtEl>
                                        <p:attrNameLst>
                                          <p:attrName>ppt_w</p:attrName>
                                        </p:attrNameLst>
                                      </p:cBhvr>
                                      <p:tavLst>
                                        <p:tav tm="0">
                                          <p:val>
                                            <p:fltVal val="0"/>
                                          </p:val>
                                        </p:tav>
                                        <p:tav tm="100000">
                                          <p:val>
                                            <p:strVal val="#ppt_w"/>
                                          </p:val>
                                        </p:tav>
                                      </p:tavLst>
                                    </p:anim>
                                    <p:anim calcmode="lin" valueType="num">
                                      <p:cBhvr>
                                        <p:cTn id="45" dur="1000" fill="hold"/>
                                        <p:tgtEl>
                                          <p:spTgt spid="9"/>
                                        </p:tgtEl>
                                        <p:attrNameLst>
                                          <p:attrName>ppt_h</p:attrName>
                                        </p:attrNameLst>
                                      </p:cBhvr>
                                      <p:tavLst>
                                        <p:tav tm="0">
                                          <p:val>
                                            <p:fltVal val="0"/>
                                          </p:val>
                                        </p:tav>
                                        <p:tav tm="100000">
                                          <p:val>
                                            <p:strVal val="#ppt_h"/>
                                          </p:val>
                                        </p:tav>
                                      </p:tavLst>
                                    </p:anim>
                                    <p:anim calcmode="lin" valueType="num">
                                      <p:cBhvr>
                                        <p:cTn id="46" dur="1000" fill="hold"/>
                                        <p:tgtEl>
                                          <p:spTgt spid="9"/>
                                        </p:tgtEl>
                                        <p:attrNameLst>
                                          <p:attrName>style.rotation</p:attrName>
                                        </p:attrNameLst>
                                      </p:cBhvr>
                                      <p:tavLst>
                                        <p:tav tm="0">
                                          <p:val>
                                            <p:fltVal val="90"/>
                                          </p:val>
                                        </p:tav>
                                        <p:tav tm="100000">
                                          <p:val>
                                            <p:fltVal val="0"/>
                                          </p:val>
                                        </p:tav>
                                      </p:tavLst>
                                    </p:anim>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1000" fill="hold"/>
                                        <p:tgtEl>
                                          <p:spTgt spid="11"/>
                                        </p:tgtEl>
                                        <p:attrNameLst>
                                          <p:attrName>ppt_w</p:attrName>
                                        </p:attrNameLst>
                                      </p:cBhvr>
                                      <p:tavLst>
                                        <p:tav tm="0">
                                          <p:val>
                                            <p:fltVal val="0"/>
                                          </p:val>
                                        </p:tav>
                                        <p:tav tm="100000">
                                          <p:val>
                                            <p:strVal val="#ppt_w"/>
                                          </p:val>
                                        </p:tav>
                                      </p:tavLst>
                                    </p:anim>
                                    <p:anim calcmode="lin" valueType="num">
                                      <p:cBhvr>
                                        <p:cTn id="53" dur="1000" fill="hold"/>
                                        <p:tgtEl>
                                          <p:spTgt spid="11"/>
                                        </p:tgtEl>
                                        <p:attrNameLst>
                                          <p:attrName>ppt_h</p:attrName>
                                        </p:attrNameLst>
                                      </p:cBhvr>
                                      <p:tavLst>
                                        <p:tav tm="0">
                                          <p:val>
                                            <p:fltVal val="0"/>
                                          </p:val>
                                        </p:tav>
                                        <p:tav tm="100000">
                                          <p:val>
                                            <p:strVal val="#ppt_h"/>
                                          </p:val>
                                        </p:tav>
                                      </p:tavLst>
                                    </p:anim>
                                    <p:anim calcmode="lin" valueType="num">
                                      <p:cBhvr>
                                        <p:cTn id="54" dur="1000" fill="hold"/>
                                        <p:tgtEl>
                                          <p:spTgt spid="11"/>
                                        </p:tgtEl>
                                        <p:attrNameLst>
                                          <p:attrName>style.rotation</p:attrName>
                                        </p:attrNameLst>
                                      </p:cBhvr>
                                      <p:tavLst>
                                        <p:tav tm="0">
                                          <p:val>
                                            <p:fltVal val="90"/>
                                          </p:val>
                                        </p:tav>
                                        <p:tav tm="100000">
                                          <p:val>
                                            <p:fltVal val="0"/>
                                          </p:val>
                                        </p:tav>
                                      </p:tavLst>
                                    </p:anim>
                                    <p:animEffect transition="in" filter="fade">
                                      <p:cBhvr>
                                        <p:cTn id="55" dur="10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heel(1)">
                                      <p:cBhvr>
                                        <p:cTn id="6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02229" y="2573383"/>
            <a:ext cx="2259874" cy="17112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PRESENT EDUCATIONAL GOALS</a:t>
            </a:r>
            <a:endParaRPr lang="en-ZA" sz="2400" dirty="0"/>
          </a:p>
        </p:txBody>
      </p:sp>
      <p:sp>
        <p:nvSpPr>
          <p:cNvPr id="5" name="Rounded Rectangle 4"/>
          <p:cNvSpPr/>
          <p:nvPr/>
        </p:nvSpPr>
        <p:spPr>
          <a:xfrm>
            <a:off x="8316686" y="2573383"/>
            <a:ext cx="2259874" cy="17112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FUTURE LEARNING NEEDS</a:t>
            </a:r>
            <a:endParaRPr lang="en-ZA" sz="2400" dirty="0"/>
          </a:p>
        </p:txBody>
      </p:sp>
      <p:sp>
        <p:nvSpPr>
          <p:cNvPr id="6" name="Rounded Rectangle 5"/>
          <p:cNvSpPr/>
          <p:nvPr/>
        </p:nvSpPr>
        <p:spPr>
          <a:xfrm>
            <a:off x="4506686" y="692331"/>
            <a:ext cx="3082834" cy="1084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SUSTAINABLE ASSESSMENT </a:t>
            </a:r>
            <a:endParaRPr lang="en-ZA" sz="2400" dirty="0"/>
          </a:p>
        </p:txBody>
      </p:sp>
      <p:sp>
        <p:nvSpPr>
          <p:cNvPr id="7" name="Bent Arrow 6"/>
          <p:cNvSpPr/>
          <p:nvPr/>
        </p:nvSpPr>
        <p:spPr>
          <a:xfrm rot="5400000" flipV="1">
            <a:off x="2455820" y="966654"/>
            <a:ext cx="1227909" cy="1384661"/>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8" name="Bent Arrow 7"/>
          <p:cNvSpPr/>
          <p:nvPr/>
        </p:nvSpPr>
        <p:spPr>
          <a:xfrm rot="16200000" flipH="1" flipV="1">
            <a:off x="8304710" y="1033053"/>
            <a:ext cx="1251862" cy="1227910"/>
          </a:xfrm>
          <a:prstGeom prst="bentArrow">
            <a:avLst>
              <a:gd name="adj1" fmla="val 25000"/>
              <a:gd name="adj2" fmla="val 22340"/>
              <a:gd name="adj3" fmla="val 25000"/>
              <a:gd name="adj4" fmla="val 4375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9" name="Striped Right Arrow 8"/>
          <p:cNvSpPr/>
          <p:nvPr/>
        </p:nvSpPr>
        <p:spPr>
          <a:xfrm>
            <a:off x="4349931" y="2455817"/>
            <a:ext cx="3396343" cy="1959429"/>
          </a:xfrm>
          <a:prstGeom prst="strip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LIFELONG LEARNING</a:t>
            </a:r>
            <a:endParaRPr lang="en-ZA" sz="2400" dirty="0"/>
          </a:p>
        </p:txBody>
      </p:sp>
      <p:sp>
        <p:nvSpPr>
          <p:cNvPr id="10" name="Down Arrow Callout 9"/>
          <p:cNvSpPr/>
          <p:nvPr/>
        </p:nvSpPr>
        <p:spPr>
          <a:xfrm>
            <a:off x="213364" y="1190897"/>
            <a:ext cx="1593668" cy="1345475"/>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ASSESSMENT OF LEARNING: SUMMATIVE</a:t>
            </a:r>
            <a:endParaRPr lang="en-ZA" dirty="0"/>
          </a:p>
        </p:txBody>
      </p:sp>
      <p:sp>
        <p:nvSpPr>
          <p:cNvPr id="12" name="Up Arrow Callout 11"/>
          <p:cNvSpPr/>
          <p:nvPr/>
        </p:nvSpPr>
        <p:spPr>
          <a:xfrm>
            <a:off x="209006" y="4228011"/>
            <a:ext cx="1776553" cy="1423851"/>
          </a:xfrm>
          <a:prstGeom prst="up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ASSESSMENT FOR LEARNING: FORMATIVE</a:t>
            </a:r>
            <a:endParaRPr lang="en-ZA" dirty="0"/>
          </a:p>
        </p:txBody>
      </p:sp>
      <p:sp>
        <p:nvSpPr>
          <p:cNvPr id="13" name="Up Arrow Callout 12"/>
          <p:cNvSpPr/>
          <p:nvPr/>
        </p:nvSpPr>
        <p:spPr>
          <a:xfrm>
            <a:off x="4023362" y="4528457"/>
            <a:ext cx="4101735" cy="1423851"/>
          </a:xfrm>
          <a:prstGeom prst="up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LEARNING THROUGH ASSESSMENT: CONTINUOUS</a:t>
            </a:r>
            <a:endParaRPr lang="en-ZA" dirty="0"/>
          </a:p>
        </p:txBody>
      </p:sp>
      <p:sp>
        <p:nvSpPr>
          <p:cNvPr id="14" name="Bent Arrow 13"/>
          <p:cNvSpPr/>
          <p:nvPr/>
        </p:nvSpPr>
        <p:spPr>
          <a:xfrm flipV="1">
            <a:off x="2390506" y="4548051"/>
            <a:ext cx="1227909" cy="1384661"/>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5" name="Bent Arrow 14"/>
          <p:cNvSpPr/>
          <p:nvPr/>
        </p:nvSpPr>
        <p:spPr>
          <a:xfrm rot="16200000" flipV="1">
            <a:off x="8608420" y="4469675"/>
            <a:ext cx="1227909" cy="1384661"/>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Tree>
    <p:extLst>
      <p:ext uri="{BB962C8B-B14F-4D97-AF65-F5344CB8AC3E}">
        <p14:creationId xmlns:p14="http://schemas.microsoft.com/office/powerpoint/2010/main" val="1952782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br>
              <a:rPr lang="en-ZA" dirty="0" smtClean="0"/>
            </a:br>
            <a:r>
              <a:rPr lang="en-ZA" dirty="0" smtClean="0"/>
              <a:t>Assessment is how we learn and improve</a:t>
            </a:r>
            <a:endParaRPr lang="en-ZA" dirty="0"/>
          </a:p>
        </p:txBody>
      </p:sp>
      <p:sp>
        <p:nvSpPr>
          <p:cNvPr id="3" name="Content Placeholder 2"/>
          <p:cNvSpPr>
            <a:spLocks noGrp="1"/>
          </p:cNvSpPr>
          <p:nvPr>
            <p:ph idx="1"/>
          </p:nvPr>
        </p:nvSpPr>
        <p:spPr>
          <a:xfrm>
            <a:off x="685801" y="2403566"/>
            <a:ext cx="10131425" cy="3387634"/>
          </a:xfrm>
        </p:spPr>
        <p:txBody>
          <a:bodyPr>
            <a:normAutofit fontScale="77500" lnSpcReduction="20000"/>
          </a:bodyPr>
          <a:lstStyle/>
          <a:p>
            <a:r>
              <a:rPr lang="en-ZA" dirty="0" smtClean="0"/>
              <a:t>We usually think of assessment as part of formal education and exams BUT</a:t>
            </a:r>
          </a:p>
          <a:p>
            <a:r>
              <a:rPr lang="en-ZA" dirty="0" smtClean="0"/>
              <a:t>Assessment as part of everyday learning:</a:t>
            </a:r>
          </a:p>
          <a:p>
            <a:pPr marL="0" indent="0">
              <a:buNone/>
            </a:pPr>
            <a:r>
              <a:rPr lang="en-ZA" dirty="0"/>
              <a:t>	</a:t>
            </a:r>
            <a:r>
              <a:rPr lang="en-ZA" dirty="0" smtClean="0"/>
              <a:t>- ‘Tasting the soup’</a:t>
            </a:r>
          </a:p>
          <a:p>
            <a:pPr marL="0" indent="0">
              <a:buNone/>
            </a:pPr>
            <a:r>
              <a:rPr lang="en-ZA" dirty="0"/>
              <a:t>	</a:t>
            </a:r>
            <a:r>
              <a:rPr lang="en-ZA" dirty="0" smtClean="0"/>
              <a:t>- ‘Test-driving the car’</a:t>
            </a:r>
          </a:p>
          <a:p>
            <a:pPr marL="0" indent="0">
              <a:buNone/>
            </a:pPr>
            <a:r>
              <a:rPr lang="en-ZA" dirty="0" smtClean="0"/>
              <a:t>	-  ‘Fixing the roof’</a:t>
            </a:r>
          </a:p>
          <a:p>
            <a:pPr marL="0" indent="0">
              <a:buNone/>
            </a:pPr>
            <a:r>
              <a:rPr lang="en-ZA" dirty="0"/>
              <a:t>	</a:t>
            </a:r>
            <a:r>
              <a:rPr lang="en-ZA" dirty="0" smtClean="0"/>
              <a:t>- ‘Raising a child’</a:t>
            </a:r>
          </a:p>
          <a:p>
            <a:pPr marL="0" indent="0">
              <a:buNone/>
            </a:pPr>
            <a:r>
              <a:rPr lang="en-ZA" dirty="0" smtClean="0"/>
              <a:t>We assess by questioning and making judgements:</a:t>
            </a:r>
          </a:p>
          <a:p>
            <a:pPr marL="0" indent="0">
              <a:buNone/>
            </a:pPr>
            <a:r>
              <a:rPr lang="en-ZA" dirty="0"/>
              <a:t>	</a:t>
            </a:r>
            <a:r>
              <a:rPr lang="en-ZA" dirty="0" smtClean="0"/>
              <a:t>- How does the soup taste? Is the flavour right? What should I add?  </a:t>
            </a:r>
          </a:p>
          <a:p>
            <a:pPr marL="0" indent="0">
              <a:buNone/>
            </a:pPr>
            <a:r>
              <a:rPr lang="en-ZA" dirty="0"/>
              <a:t>	</a:t>
            </a:r>
            <a:r>
              <a:rPr lang="en-ZA" dirty="0" smtClean="0"/>
              <a:t>- Does the car accelerate and brake properly?</a:t>
            </a:r>
          </a:p>
          <a:p>
            <a:pPr marL="0" indent="0">
              <a:buNone/>
            </a:pPr>
            <a:r>
              <a:rPr lang="en-ZA" dirty="0"/>
              <a:t>	</a:t>
            </a:r>
            <a:r>
              <a:rPr lang="en-ZA" dirty="0" smtClean="0"/>
              <a:t>- Does the roof keep the rain out? </a:t>
            </a:r>
          </a:p>
          <a:p>
            <a:pPr marL="0" indent="0">
              <a:buNone/>
            </a:pPr>
            <a:r>
              <a:rPr lang="en-ZA" dirty="0"/>
              <a:t>	</a:t>
            </a:r>
            <a:r>
              <a:rPr lang="en-ZA" dirty="0" smtClean="0"/>
              <a:t>- Does the child develop good values and behaviours? </a:t>
            </a:r>
          </a:p>
          <a:p>
            <a:pPr marL="0" indent="0">
              <a:buNone/>
            </a:pPr>
            <a:endParaRPr lang="en-ZA" dirty="0" smtClean="0"/>
          </a:p>
          <a:p>
            <a:pPr marL="0" indent="0">
              <a:buNone/>
            </a:pPr>
            <a:endParaRPr lang="en-ZA" dirty="0"/>
          </a:p>
        </p:txBody>
      </p:sp>
    </p:spTree>
    <p:extLst>
      <p:ext uri="{BB962C8B-B14F-4D97-AF65-F5344CB8AC3E}">
        <p14:creationId xmlns:p14="http://schemas.microsoft.com/office/powerpoint/2010/main" val="1597229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01291" y="1084217"/>
            <a:ext cx="4637315" cy="112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dirty="0" smtClean="0"/>
              <a:t>SUSTAINABLE ASSESSMENT</a:t>
            </a:r>
            <a:endParaRPr lang="en-ZA" sz="2800" dirty="0"/>
          </a:p>
        </p:txBody>
      </p:sp>
      <p:sp>
        <p:nvSpPr>
          <p:cNvPr id="3" name="Bent Arrow 2"/>
          <p:cNvSpPr/>
          <p:nvPr/>
        </p:nvSpPr>
        <p:spPr>
          <a:xfrm rot="10800000">
            <a:off x="3605349" y="2488474"/>
            <a:ext cx="1345474" cy="1881050"/>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4" name="Oval 3"/>
          <p:cNvSpPr/>
          <p:nvPr/>
        </p:nvSpPr>
        <p:spPr>
          <a:xfrm>
            <a:off x="418012" y="3429000"/>
            <a:ext cx="2926080" cy="2024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LIFELONG LEARNING OF LEARNERS</a:t>
            </a:r>
            <a:endParaRPr lang="en-ZA" sz="2400" dirty="0"/>
          </a:p>
        </p:txBody>
      </p:sp>
      <p:sp>
        <p:nvSpPr>
          <p:cNvPr id="5" name="Bent Arrow 4"/>
          <p:cNvSpPr/>
          <p:nvPr/>
        </p:nvSpPr>
        <p:spPr>
          <a:xfrm rot="10800000" flipH="1">
            <a:off x="7127967" y="2488473"/>
            <a:ext cx="1310639" cy="1881051"/>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6" name="Oval 5"/>
          <p:cNvSpPr/>
          <p:nvPr/>
        </p:nvSpPr>
        <p:spPr>
          <a:xfrm>
            <a:off x="8734697" y="3429000"/>
            <a:ext cx="2926080" cy="2024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SYSTEMIC LEARNING OF EDUCATION SYSTEM</a:t>
            </a:r>
            <a:endParaRPr lang="en-ZA" sz="2400" dirty="0"/>
          </a:p>
        </p:txBody>
      </p:sp>
    </p:spTree>
    <p:extLst>
      <p:ext uri="{BB962C8B-B14F-4D97-AF65-F5344CB8AC3E}">
        <p14:creationId xmlns:p14="http://schemas.microsoft.com/office/powerpoint/2010/main" val="29377459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6. How </a:t>
            </a:r>
            <a:r>
              <a:rPr lang="en-ZA" b="1" dirty="0"/>
              <a:t>can we use assessment for systemic learning?</a:t>
            </a:r>
            <a:br>
              <a:rPr lang="en-ZA" b="1" dirty="0"/>
            </a:br>
            <a:endParaRPr lang="en-ZA" dirty="0"/>
          </a:p>
        </p:txBody>
      </p:sp>
      <p:sp>
        <p:nvSpPr>
          <p:cNvPr id="3" name="Content Placeholder 2"/>
          <p:cNvSpPr>
            <a:spLocks noGrp="1"/>
          </p:cNvSpPr>
          <p:nvPr>
            <p:ph idx="1"/>
          </p:nvPr>
        </p:nvSpPr>
        <p:spPr/>
        <p:txBody>
          <a:bodyPr/>
          <a:lstStyle/>
          <a:p>
            <a:r>
              <a:rPr lang="en-ZA" dirty="0" smtClean="0"/>
              <a:t>We use summative assessment to assess learners’ overall achievement of curricular outcomes.</a:t>
            </a:r>
          </a:p>
          <a:p>
            <a:r>
              <a:rPr lang="en-ZA" dirty="0" smtClean="0"/>
              <a:t>We use formative assessment to enhance learners’ learning.</a:t>
            </a:r>
          </a:p>
          <a:p>
            <a:r>
              <a:rPr lang="en-ZA" dirty="0" smtClean="0"/>
              <a:t>How can we use assessment to improve the system as a whole? How can assessment enhance systemic learning?  </a:t>
            </a:r>
            <a:endParaRPr lang="en-ZA" dirty="0"/>
          </a:p>
        </p:txBody>
      </p:sp>
    </p:spTree>
    <p:extLst>
      <p:ext uri="{BB962C8B-B14F-4D97-AF65-F5344CB8AC3E}">
        <p14:creationId xmlns:p14="http://schemas.microsoft.com/office/powerpoint/2010/main" val="1989447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1" y="609600"/>
            <a:ext cx="10131425" cy="1456267"/>
          </a:xfrm>
          <a:prstGeom prst="rect">
            <a:avLst/>
          </a:prstGeom>
        </p:spPr>
        <p:txBody>
          <a:bodyPr>
            <a:normAutofit fontScale="9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smtClean="0"/>
              <a:t>6. How can we use assessment for systemic learning?</a:t>
            </a:r>
            <a:br>
              <a:rPr lang="en-ZA" b="1" smtClean="0"/>
            </a:br>
            <a:endParaRPr lang="en-ZA" dirty="0"/>
          </a:p>
        </p:txBody>
      </p:sp>
      <p:sp>
        <p:nvSpPr>
          <p:cNvPr id="3" name="Rectangle 2"/>
          <p:cNvSpPr/>
          <p:nvPr/>
        </p:nvSpPr>
        <p:spPr>
          <a:xfrm>
            <a:off x="1192576" y="1776549"/>
            <a:ext cx="4558937" cy="424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smtClean="0"/>
              <a:t>Systemic Learning:</a:t>
            </a:r>
          </a:p>
          <a:p>
            <a:pPr marL="342900" indent="-342900">
              <a:buFontTx/>
              <a:buChar char="-"/>
            </a:pPr>
            <a:r>
              <a:rPr lang="en-ZA" sz="2400" dirty="0" smtClean="0"/>
              <a:t>Based on understanding of the education system as a complex adaptive system;</a:t>
            </a:r>
          </a:p>
          <a:p>
            <a:pPr marL="342900" indent="-342900">
              <a:buFontTx/>
              <a:buChar char="-"/>
            </a:pPr>
            <a:r>
              <a:rPr lang="en-ZA" sz="2400" dirty="0" smtClean="0"/>
              <a:t>Unexpected emergent properties arise from the system;</a:t>
            </a:r>
          </a:p>
          <a:p>
            <a:pPr marL="342900" indent="-342900">
              <a:buFontTx/>
              <a:buChar char="-"/>
            </a:pPr>
            <a:r>
              <a:rPr lang="en-ZA" sz="2400" dirty="0" smtClean="0"/>
              <a:t>System learns and develops through feedback loops</a:t>
            </a:r>
          </a:p>
          <a:p>
            <a:pPr algn="ctr"/>
            <a:endParaRPr lang="en-ZA" dirty="0"/>
          </a:p>
        </p:txBody>
      </p:sp>
      <p:graphicFrame>
        <p:nvGraphicFramePr>
          <p:cNvPr id="4" name="Diagram 3"/>
          <p:cNvGraphicFramePr/>
          <p:nvPr>
            <p:extLst>
              <p:ext uri="{D42A27DB-BD31-4B8C-83A1-F6EECF244321}">
                <p14:modId xmlns:p14="http://schemas.microsoft.com/office/powerpoint/2010/main" val="289782304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854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471576711"/>
              </p:ext>
            </p:extLst>
          </p:nvPr>
        </p:nvGraphicFramePr>
        <p:xfrm>
          <a:off x="1921164" y="1288473"/>
          <a:ext cx="8128000" cy="5153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 Arrow Callout 2"/>
          <p:cNvSpPr/>
          <p:nvPr/>
        </p:nvSpPr>
        <p:spPr>
          <a:xfrm flipH="1">
            <a:off x="133929" y="2410690"/>
            <a:ext cx="1676400" cy="2105891"/>
          </a:xfrm>
          <a:prstGeom prst="lef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System as a whole</a:t>
            </a:r>
            <a:endParaRPr lang="en-ZA" sz="2400" dirty="0"/>
          </a:p>
        </p:txBody>
      </p:sp>
      <p:sp>
        <p:nvSpPr>
          <p:cNvPr id="4" name="Rectangle 3"/>
          <p:cNvSpPr/>
          <p:nvPr/>
        </p:nvSpPr>
        <p:spPr>
          <a:xfrm>
            <a:off x="1330036" y="374073"/>
            <a:ext cx="9462655" cy="720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dirty="0" smtClean="0"/>
              <a:t>MULTIPLE LEVELS WITHIN ASSESSMENT</a:t>
            </a:r>
            <a:endParaRPr lang="en-ZA" sz="2800" dirty="0"/>
          </a:p>
        </p:txBody>
      </p:sp>
      <p:sp>
        <p:nvSpPr>
          <p:cNvPr id="5" name="Oval Callout 4"/>
          <p:cNvSpPr/>
          <p:nvPr/>
        </p:nvSpPr>
        <p:spPr>
          <a:xfrm>
            <a:off x="10256982" y="2272145"/>
            <a:ext cx="2032000" cy="2008909"/>
          </a:xfrm>
          <a:prstGeom prst="wedgeEllipseCallout">
            <a:avLst>
              <a:gd name="adj1" fmla="val -75378"/>
              <a:gd name="adj2" fmla="val 3629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solidFill>
                  <a:schemeClr val="bg1"/>
                </a:solidFill>
              </a:rPr>
              <a:t>Learning can happen at each level within the system.</a:t>
            </a:r>
            <a:endParaRPr lang="en-ZA" sz="2000" dirty="0">
              <a:solidFill>
                <a:schemeClr val="bg1"/>
              </a:solidFill>
            </a:endParaRPr>
          </a:p>
        </p:txBody>
      </p:sp>
    </p:spTree>
    <p:extLst>
      <p:ext uri="{BB962C8B-B14F-4D97-AF65-F5344CB8AC3E}">
        <p14:creationId xmlns:p14="http://schemas.microsoft.com/office/powerpoint/2010/main" val="4134579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9200" y="2770909"/>
            <a:ext cx="2092036" cy="1330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LEARNER PERFORMANCE IN SUMMATIVE ASSESSMENT</a:t>
            </a:r>
            <a:endParaRPr lang="en-ZA" dirty="0"/>
          </a:p>
        </p:txBody>
      </p:sp>
      <p:sp>
        <p:nvSpPr>
          <p:cNvPr id="4" name="Curved Up Arrow 3"/>
          <p:cNvSpPr/>
          <p:nvPr/>
        </p:nvSpPr>
        <p:spPr>
          <a:xfrm rot="10800000">
            <a:off x="2583869" y="2701632"/>
            <a:ext cx="2071255" cy="67194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5" name="Curved Up Arrow 4"/>
          <p:cNvSpPr/>
          <p:nvPr/>
        </p:nvSpPr>
        <p:spPr>
          <a:xfrm>
            <a:off x="2729348" y="3498273"/>
            <a:ext cx="2076304" cy="67195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7" name="Rounded Rectangle 6"/>
          <p:cNvSpPr/>
          <p:nvPr/>
        </p:nvSpPr>
        <p:spPr>
          <a:xfrm>
            <a:off x="3027216" y="3054927"/>
            <a:ext cx="1343891"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ANALYSIS &amp; REFLECTION</a:t>
            </a:r>
          </a:p>
        </p:txBody>
      </p:sp>
      <p:sp>
        <p:nvSpPr>
          <p:cNvPr id="8" name="Rectangle 7"/>
          <p:cNvSpPr/>
          <p:nvPr/>
        </p:nvSpPr>
        <p:spPr>
          <a:xfrm>
            <a:off x="263236" y="2708564"/>
            <a:ext cx="2092036" cy="13300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IMPLICATIONS FOR TEACHING AND LEARNING</a:t>
            </a:r>
            <a:endParaRPr lang="en-ZA" dirty="0"/>
          </a:p>
        </p:txBody>
      </p:sp>
      <p:sp>
        <p:nvSpPr>
          <p:cNvPr id="9" name="Rectangle 8"/>
          <p:cNvSpPr/>
          <p:nvPr/>
        </p:nvSpPr>
        <p:spPr>
          <a:xfrm>
            <a:off x="5013470" y="159328"/>
            <a:ext cx="2092036" cy="8728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IMPLICATIONS FOR CURRICULUM</a:t>
            </a:r>
            <a:endParaRPr lang="en-ZA" dirty="0"/>
          </a:p>
        </p:txBody>
      </p:sp>
      <p:sp>
        <p:nvSpPr>
          <p:cNvPr id="10" name="Curved Up Arrow 9"/>
          <p:cNvSpPr/>
          <p:nvPr/>
        </p:nvSpPr>
        <p:spPr>
          <a:xfrm rot="10800000">
            <a:off x="4904509" y="1094510"/>
            <a:ext cx="2107766" cy="6927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1" name="Curved Up Arrow 10"/>
          <p:cNvSpPr/>
          <p:nvPr/>
        </p:nvSpPr>
        <p:spPr>
          <a:xfrm>
            <a:off x="5029200" y="2043542"/>
            <a:ext cx="2076306" cy="66502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2" name="Rounded Rectangle 11"/>
          <p:cNvSpPr/>
          <p:nvPr/>
        </p:nvSpPr>
        <p:spPr>
          <a:xfrm>
            <a:off x="5352617" y="1530928"/>
            <a:ext cx="1343891"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ANALYSIS &amp; REFLECTION</a:t>
            </a:r>
          </a:p>
        </p:txBody>
      </p:sp>
      <p:sp>
        <p:nvSpPr>
          <p:cNvPr id="13" name="Curved Up Arrow 12"/>
          <p:cNvSpPr/>
          <p:nvPr/>
        </p:nvSpPr>
        <p:spPr>
          <a:xfrm rot="10800000">
            <a:off x="5013470" y="4170223"/>
            <a:ext cx="2107766" cy="6927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4" name="Curved Up Arrow 13"/>
          <p:cNvSpPr/>
          <p:nvPr/>
        </p:nvSpPr>
        <p:spPr>
          <a:xfrm>
            <a:off x="5099410" y="4959925"/>
            <a:ext cx="2076306" cy="66502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5" name="Rounded Rectangle 14"/>
          <p:cNvSpPr/>
          <p:nvPr/>
        </p:nvSpPr>
        <p:spPr>
          <a:xfrm>
            <a:off x="5403272" y="4516585"/>
            <a:ext cx="1343891"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ANALYSIS &amp; REFLECTION</a:t>
            </a:r>
          </a:p>
        </p:txBody>
      </p:sp>
      <p:sp>
        <p:nvSpPr>
          <p:cNvPr id="16" name="Rectangle 15"/>
          <p:cNvSpPr/>
          <p:nvPr/>
        </p:nvSpPr>
        <p:spPr>
          <a:xfrm>
            <a:off x="5099410" y="5721923"/>
            <a:ext cx="2092036" cy="108065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IMPLICATIONS FOR ASSESSMENT SYSTEM</a:t>
            </a:r>
            <a:endParaRPr lang="en-ZA" dirty="0"/>
          </a:p>
        </p:txBody>
      </p:sp>
      <p:sp>
        <p:nvSpPr>
          <p:cNvPr id="17" name="Rectangle 16"/>
          <p:cNvSpPr/>
          <p:nvPr/>
        </p:nvSpPr>
        <p:spPr>
          <a:xfrm>
            <a:off x="9878291" y="2833250"/>
            <a:ext cx="2092036" cy="108065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IMPLICATIONS FOR MEETING FUTURE NEEDS</a:t>
            </a:r>
            <a:endParaRPr lang="en-ZA" dirty="0"/>
          </a:p>
        </p:txBody>
      </p:sp>
      <p:sp>
        <p:nvSpPr>
          <p:cNvPr id="18" name="Curved Up Arrow 17"/>
          <p:cNvSpPr/>
          <p:nvPr/>
        </p:nvSpPr>
        <p:spPr>
          <a:xfrm rot="10800000" flipH="1">
            <a:off x="7495312" y="2680855"/>
            <a:ext cx="2063391" cy="6927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9" name="Curved Up Arrow 18"/>
          <p:cNvSpPr/>
          <p:nvPr/>
        </p:nvSpPr>
        <p:spPr>
          <a:xfrm flipH="1">
            <a:off x="7440824" y="3567547"/>
            <a:ext cx="2063391" cy="6927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0" name="Rounded Rectangle 19"/>
          <p:cNvSpPr/>
          <p:nvPr/>
        </p:nvSpPr>
        <p:spPr>
          <a:xfrm>
            <a:off x="7855061" y="3072248"/>
            <a:ext cx="1343891" cy="762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ANALYSIS &amp; REFLECTION</a:t>
            </a:r>
          </a:p>
        </p:txBody>
      </p:sp>
      <p:sp>
        <p:nvSpPr>
          <p:cNvPr id="21" name="Rectangular Callout 20"/>
          <p:cNvSpPr/>
          <p:nvPr/>
        </p:nvSpPr>
        <p:spPr>
          <a:xfrm>
            <a:off x="2811063" y="318654"/>
            <a:ext cx="1560044" cy="1468579"/>
          </a:xfrm>
          <a:prstGeom prst="wedgeRectCallout">
            <a:avLst>
              <a:gd name="adj1" fmla="val 76074"/>
              <a:gd name="adj2" fmla="val -4367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bg1"/>
                </a:solidFill>
              </a:rPr>
              <a:t>OFFICIAL</a:t>
            </a:r>
          </a:p>
          <a:p>
            <a:pPr algn="ctr"/>
            <a:r>
              <a:rPr lang="en-ZA" dirty="0" smtClean="0">
                <a:solidFill>
                  <a:schemeClr val="bg1"/>
                </a:solidFill>
              </a:rPr>
              <a:t>ENACTED</a:t>
            </a:r>
          </a:p>
          <a:p>
            <a:pPr algn="ctr"/>
            <a:r>
              <a:rPr lang="en-ZA" dirty="0" smtClean="0">
                <a:solidFill>
                  <a:schemeClr val="bg1"/>
                </a:solidFill>
              </a:rPr>
              <a:t>ASSESSED</a:t>
            </a:r>
          </a:p>
          <a:p>
            <a:pPr algn="ctr"/>
            <a:r>
              <a:rPr lang="en-ZA" dirty="0" smtClean="0">
                <a:solidFill>
                  <a:schemeClr val="bg1"/>
                </a:solidFill>
              </a:rPr>
              <a:t>CURRICULA</a:t>
            </a:r>
            <a:endParaRPr lang="en-ZA" dirty="0">
              <a:solidFill>
                <a:schemeClr val="bg1"/>
              </a:solidFill>
            </a:endParaRPr>
          </a:p>
        </p:txBody>
      </p:sp>
      <p:sp>
        <p:nvSpPr>
          <p:cNvPr id="22" name="Rectangular Callout 21"/>
          <p:cNvSpPr/>
          <p:nvPr/>
        </p:nvSpPr>
        <p:spPr>
          <a:xfrm>
            <a:off x="9198952" y="512618"/>
            <a:ext cx="2355739" cy="1579418"/>
          </a:xfrm>
          <a:prstGeom prst="wedgeRectCallout">
            <a:avLst>
              <a:gd name="adj1" fmla="val 43772"/>
              <a:gd name="adj2" fmla="val 9583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solidFill>
                <a:schemeClr val="bg1"/>
              </a:solidFill>
            </a:endParaRPr>
          </a:p>
          <a:p>
            <a:pPr algn="ctr"/>
            <a:r>
              <a:rPr lang="en-ZA" dirty="0" smtClean="0">
                <a:solidFill>
                  <a:schemeClr val="bg1"/>
                </a:solidFill>
              </a:rPr>
              <a:t>WORK</a:t>
            </a:r>
          </a:p>
          <a:p>
            <a:pPr algn="ctr"/>
            <a:r>
              <a:rPr lang="en-ZA" dirty="0" smtClean="0">
                <a:solidFill>
                  <a:schemeClr val="bg1"/>
                </a:solidFill>
              </a:rPr>
              <a:t>FURTHER STUDY</a:t>
            </a:r>
          </a:p>
          <a:p>
            <a:pPr algn="ctr"/>
            <a:r>
              <a:rPr lang="en-ZA" dirty="0" smtClean="0">
                <a:solidFill>
                  <a:schemeClr val="bg1"/>
                </a:solidFill>
              </a:rPr>
              <a:t>CITIZENSHIP</a:t>
            </a:r>
          </a:p>
          <a:p>
            <a:pPr algn="ctr"/>
            <a:r>
              <a:rPr lang="en-ZA" dirty="0" smtClean="0">
                <a:solidFill>
                  <a:schemeClr val="bg1"/>
                </a:solidFill>
              </a:rPr>
              <a:t>SUSTAINABLE DEV</a:t>
            </a:r>
          </a:p>
          <a:p>
            <a:pPr algn="ctr"/>
            <a:r>
              <a:rPr lang="en-ZA" dirty="0" smtClean="0">
                <a:solidFill>
                  <a:schemeClr val="bg1"/>
                </a:solidFill>
              </a:rPr>
              <a:t>LIFELONG LEARNING</a:t>
            </a:r>
          </a:p>
          <a:p>
            <a:pPr algn="ctr"/>
            <a:endParaRPr lang="en-ZA" dirty="0"/>
          </a:p>
        </p:txBody>
      </p:sp>
      <p:sp>
        <p:nvSpPr>
          <p:cNvPr id="23" name="Rectangular Callout 22"/>
          <p:cNvSpPr/>
          <p:nvPr/>
        </p:nvSpPr>
        <p:spPr>
          <a:xfrm>
            <a:off x="8021082" y="4655123"/>
            <a:ext cx="2355739" cy="1579418"/>
          </a:xfrm>
          <a:prstGeom prst="wedgeRectCallout">
            <a:avLst>
              <a:gd name="adj1" fmla="val -79733"/>
              <a:gd name="adj2" fmla="val 4934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solidFill>
                <a:schemeClr val="bg1"/>
              </a:solidFill>
            </a:endParaRPr>
          </a:p>
          <a:p>
            <a:pPr algn="ctr"/>
            <a:r>
              <a:rPr lang="en-ZA" dirty="0" smtClean="0">
                <a:solidFill>
                  <a:schemeClr val="bg1"/>
                </a:solidFill>
              </a:rPr>
              <a:t>EXAM SETTING</a:t>
            </a:r>
          </a:p>
          <a:p>
            <a:pPr algn="ctr"/>
            <a:r>
              <a:rPr lang="en-ZA" dirty="0" smtClean="0">
                <a:solidFill>
                  <a:schemeClr val="bg1"/>
                </a:solidFill>
              </a:rPr>
              <a:t>MODERATION</a:t>
            </a:r>
          </a:p>
          <a:p>
            <a:pPr algn="ctr"/>
            <a:r>
              <a:rPr lang="en-ZA" dirty="0" smtClean="0">
                <a:solidFill>
                  <a:schemeClr val="bg1"/>
                </a:solidFill>
              </a:rPr>
              <a:t>INVIGILATION</a:t>
            </a:r>
          </a:p>
          <a:p>
            <a:pPr algn="ctr"/>
            <a:r>
              <a:rPr lang="en-ZA" dirty="0" smtClean="0">
                <a:solidFill>
                  <a:schemeClr val="bg1"/>
                </a:solidFill>
              </a:rPr>
              <a:t>MARKING</a:t>
            </a:r>
          </a:p>
          <a:p>
            <a:pPr algn="ctr"/>
            <a:r>
              <a:rPr lang="en-ZA" dirty="0" smtClean="0">
                <a:solidFill>
                  <a:schemeClr val="bg1"/>
                </a:solidFill>
              </a:rPr>
              <a:t>STANDARDISATION</a:t>
            </a:r>
          </a:p>
          <a:p>
            <a:pPr algn="ctr"/>
            <a:endParaRPr lang="en-ZA" dirty="0"/>
          </a:p>
        </p:txBody>
      </p:sp>
      <p:sp>
        <p:nvSpPr>
          <p:cNvPr id="24" name="Rectangular Callout 23"/>
          <p:cNvSpPr/>
          <p:nvPr/>
        </p:nvSpPr>
        <p:spPr>
          <a:xfrm>
            <a:off x="256309" y="4516585"/>
            <a:ext cx="2355739" cy="1579418"/>
          </a:xfrm>
          <a:prstGeom prst="wedgeRectCallout">
            <a:avLst>
              <a:gd name="adj1" fmla="val 4368"/>
              <a:gd name="adj2" fmla="val -6118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solidFill>
                <a:schemeClr val="bg1"/>
              </a:solidFill>
            </a:endParaRPr>
          </a:p>
          <a:p>
            <a:pPr algn="ctr"/>
            <a:r>
              <a:rPr lang="en-ZA" dirty="0" smtClean="0">
                <a:solidFill>
                  <a:schemeClr val="bg1"/>
                </a:solidFill>
              </a:rPr>
              <a:t>TEACHER PROF DEV</a:t>
            </a:r>
          </a:p>
          <a:p>
            <a:pPr algn="ctr"/>
            <a:r>
              <a:rPr lang="en-ZA" dirty="0" smtClean="0">
                <a:solidFill>
                  <a:schemeClr val="bg1"/>
                </a:solidFill>
              </a:rPr>
              <a:t>RESOURCES</a:t>
            </a:r>
          </a:p>
          <a:p>
            <a:pPr algn="ctr"/>
            <a:r>
              <a:rPr lang="en-ZA" dirty="0" smtClean="0">
                <a:solidFill>
                  <a:schemeClr val="bg1"/>
                </a:solidFill>
              </a:rPr>
              <a:t>INTERVENTIONS</a:t>
            </a:r>
          </a:p>
          <a:p>
            <a:pPr algn="ctr"/>
            <a:r>
              <a:rPr lang="en-ZA" dirty="0" smtClean="0">
                <a:solidFill>
                  <a:schemeClr val="bg1"/>
                </a:solidFill>
              </a:rPr>
              <a:t>BEST PRACTICES</a:t>
            </a:r>
          </a:p>
          <a:p>
            <a:pPr algn="ctr"/>
            <a:endParaRPr lang="en-ZA" dirty="0"/>
          </a:p>
        </p:txBody>
      </p:sp>
      <p:sp>
        <p:nvSpPr>
          <p:cNvPr id="28" name="Rectangle 27"/>
          <p:cNvSpPr/>
          <p:nvPr/>
        </p:nvSpPr>
        <p:spPr>
          <a:xfrm>
            <a:off x="19041" y="595746"/>
            <a:ext cx="2170018" cy="1200329"/>
          </a:xfrm>
          <a:prstGeom prst="rect">
            <a:avLst/>
          </a:prstGeom>
        </p:spPr>
        <p:txBody>
          <a:bodyPr wrap="none">
            <a:spAutoFit/>
          </a:bodyPr>
          <a:lstStyle/>
          <a:p>
            <a:pPr algn="ctr"/>
            <a:r>
              <a:rPr lang="en-US" sz="3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SYSTEMIC </a:t>
            </a:r>
          </a:p>
          <a:p>
            <a:pPr algn="ctr"/>
            <a:r>
              <a:rPr lang="en-US" sz="3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LEARNING</a:t>
            </a:r>
            <a:endParaRPr lang="en-US" sz="3600" b="1"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7021407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arn(inVertical)">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arn(inVertic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barn(inVertical)">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6" presetClass="entr" presetSubtype="21" fill="hold" grpId="0" nodeType="click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barn(inVertical)">
                                      <p:cBhvr>
                                        <p:cTn id="1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7. What’s </a:t>
            </a:r>
            <a:r>
              <a:rPr lang="en-ZA" b="1" dirty="0"/>
              <a:t>on the African horizon for quality education and assessment?</a:t>
            </a:r>
            <a:br>
              <a:rPr lang="en-ZA" b="1" dirty="0"/>
            </a:br>
            <a:endParaRPr lang="en-ZA" dirty="0"/>
          </a:p>
        </p:txBody>
      </p:sp>
      <p:sp>
        <p:nvSpPr>
          <p:cNvPr id="3" name="Content Placeholder 2"/>
          <p:cNvSpPr>
            <a:spLocks noGrp="1"/>
          </p:cNvSpPr>
          <p:nvPr>
            <p:ph idx="1"/>
          </p:nvPr>
        </p:nvSpPr>
        <p:spPr/>
        <p:txBody>
          <a:bodyPr/>
          <a:lstStyle/>
          <a:p>
            <a:r>
              <a:rPr lang="en-ZA" dirty="0" smtClean="0"/>
              <a:t>Global and local contexts of rapid change</a:t>
            </a:r>
          </a:p>
          <a:p>
            <a:r>
              <a:rPr lang="en-ZA" dirty="0" smtClean="0"/>
              <a:t>Quality education and assessment need to be proactive</a:t>
            </a:r>
            <a:endParaRPr lang="en-ZA" dirty="0"/>
          </a:p>
        </p:txBody>
      </p:sp>
    </p:spTree>
    <p:extLst>
      <p:ext uri="{BB962C8B-B14F-4D97-AF65-F5344CB8AC3E}">
        <p14:creationId xmlns:p14="http://schemas.microsoft.com/office/powerpoint/2010/main" val="3104454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p:cNvSpPr/>
          <p:nvPr/>
        </p:nvSpPr>
        <p:spPr>
          <a:xfrm>
            <a:off x="742661" y="3577588"/>
            <a:ext cx="10789920" cy="470262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6" name="5-Point Star 5"/>
          <p:cNvSpPr/>
          <p:nvPr/>
        </p:nvSpPr>
        <p:spPr>
          <a:xfrm>
            <a:off x="228742" y="1831054"/>
            <a:ext cx="2416628" cy="201494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bg1"/>
                </a:solidFill>
              </a:rPr>
              <a:t>Climate change</a:t>
            </a:r>
            <a:endParaRPr lang="en-ZA" b="1" dirty="0">
              <a:solidFill>
                <a:schemeClr val="bg1"/>
              </a:solidFill>
            </a:endParaRPr>
          </a:p>
        </p:txBody>
      </p:sp>
      <p:sp>
        <p:nvSpPr>
          <p:cNvPr id="7" name="5-Point Star 6"/>
          <p:cNvSpPr/>
          <p:nvPr/>
        </p:nvSpPr>
        <p:spPr>
          <a:xfrm>
            <a:off x="1646585" y="68866"/>
            <a:ext cx="2655704" cy="204597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bg1"/>
                </a:solidFill>
              </a:rPr>
              <a:t>Youth Bulge</a:t>
            </a:r>
            <a:endParaRPr lang="en-ZA" b="1" dirty="0">
              <a:solidFill>
                <a:schemeClr val="bg1"/>
              </a:solidFill>
            </a:endParaRPr>
          </a:p>
        </p:txBody>
      </p:sp>
      <p:sp>
        <p:nvSpPr>
          <p:cNvPr id="8" name="5-Point Star 7"/>
          <p:cNvSpPr/>
          <p:nvPr/>
        </p:nvSpPr>
        <p:spPr>
          <a:xfrm>
            <a:off x="3936721" y="816379"/>
            <a:ext cx="2416628" cy="1949633"/>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bg1"/>
                </a:solidFill>
              </a:rPr>
              <a:t>Demo-</a:t>
            </a:r>
            <a:r>
              <a:rPr lang="en-ZA" b="1" dirty="0" err="1" smtClean="0">
                <a:solidFill>
                  <a:schemeClr val="bg1"/>
                </a:solidFill>
              </a:rPr>
              <a:t>cracy</a:t>
            </a:r>
            <a:endParaRPr lang="en-ZA" b="1" dirty="0">
              <a:solidFill>
                <a:schemeClr val="bg1"/>
              </a:solidFill>
            </a:endParaRPr>
          </a:p>
        </p:txBody>
      </p:sp>
      <p:sp>
        <p:nvSpPr>
          <p:cNvPr id="9" name="5-Point Star 8"/>
          <p:cNvSpPr/>
          <p:nvPr/>
        </p:nvSpPr>
        <p:spPr>
          <a:xfrm>
            <a:off x="8514188" y="431838"/>
            <a:ext cx="2416628" cy="169817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bg1"/>
                </a:solidFill>
              </a:rPr>
              <a:t>Tech change</a:t>
            </a:r>
            <a:endParaRPr lang="en-ZA" b="1" dirty="0">
              <a:solidFill>
                <a:schemeClr val="bg1"/>
              </a:solidFill>
            </a:endParaRPr>
          </a:p>
        </p:txBody>
      </p:sp>
      <p:sp>
        <p:nvSpPr>
          <p:cNvPr id="10" name="5-Point Star 9"/>
          <p:cNvSpPr/>
          <p:nvPr/>
        </p:nvSpPr>
        <p:spPr>
          <a:xfrm>
            <a:off x="9602964" y="1992895"/>
            <a:ext cx="2655704" cy="189738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smtClean="0">
                <a:solidFill>
                  <a:schemeClr val="bg1"/>
                </a:solidFill>
              </a:rPr>
              <a:t>Know-ledge economy</a:t>
            </a:r>
            <a:endParaRPr lang="en-ZA" sz="1600" b="1" dirty="0">
              <a:solidFill>
                <a:schemeClr val="bg1"/>
              </a:solidFill>
            </a:endParaRPr>
          </a:p>
        </p:txBody>
      </p:sp>
      <p:sp>
        <p:nvSpPr>
          <p:cNvPr id="11" name="5-Point Star 10"/>
          <p:cNvSpPr/>
          <p:nvPr/>
        </p:nvSpPr>
        <p:spPr>
          <a:xfrm>
            <a:off x="5894985" y="68866"/>
            <a:ext cx="2748500" cy="201494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bg1"/>
                </a:solidFill>
              </a:rPr>
              <a:t>Complex-</a:t>
            </a:r>
            <a:r>
              <a:rPr lang="en-ZA" b="1" dirty="0" err="1" smtClean="0">
                <a:solidFill>
                  <a:schemeClr val="bg1"/>
                </a:solidFill>
              </a:rPr>
              <a:t>ity</a:t>
            </a:r>
            <a:endParaRPr lang="en-ZA" b="1" dirty="0">
              <a:solidFill>
                <a:schemeClr val="bg1"/>
              </a:solidFill>
            </a:endParaRPr>
          </a:p>
        </p:txBody>
      </p:sp>
    </p:spTree>
    <p:extLst>
      <p:ext uri="{BB962C8B-B14F-4D97-AF65-F5344CB8AC3E}">
        <p14:creationId xmlns:p14="http://schemas.microsoft.com/office/powerpoint/2010/main" val="299901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Quality education leads to and depends on quality assessment but assessment on its own cannot deliver quality education.</a:t>
            </a:r>
          </a:p>
          <a:p>
            <a:r>
              <a:rPr lang="en-ZA" dirty="0" smtClean="0"/>
              <a:t>Assessment bodies and institutions have to be learning organisations in order to develop and deliver quality education and assessment:</a:t>
            </a:r>
          </a:p>
          <a:p>
            <a:pPr marL="0" indent="0">
              <a:buNone/>
            </a:pPr>
            <a:r>
              <a:rPr lang="en-ZA" dirty="0"/>
              <a:t>	</a:t>
            </a:r>
            <a:r>
              <a:rPr lang="en-ZA" dirty="0" smtClean="0"/>
              <a:t>- learning about the learners (diagnostic and formative assessment);</a:t>
            </a:r>
          </a:p>
          <a:p>
            <a:pPr marL="0" indent="0">
              <a:buNone/>
            </a:pPr>
            <a:r>
              <a:rPr lang="en-ZA" dirty="0"/>
              <a:t>	</a:t>
            </a:r>
            <a:r>
              <a:rPr lang="en-ZA" dirty="0" smtClean="0"/>
              <a:t>- learning about learners’ performance (summative assessment)</a:t>
            </a:r>
          </a:p>
          <a:p>
            <a:pPr marL="0" indent="0">
              <a:buNone/>
            </a:pPr>
            <a:r>
              <a:rPr lang="en-ZA" dirty="0"/>
              <a:t>	</a:t>
            </a:r>
            <a:r>
              <a:rPr lang="en-ZA" dirty="0" smtClean="0"/>
              <a:t>- learning about the system (systemic learning)</a:t>
            </a:r>
          </a:p>
          <a:p>
            <a:pPr marL="0" indent="0">
              <a:buNone/>
            </a:pPr>
            <a:r>
              <a:rPr lang="en-ZA" dirty="0"/>
              <a:t>	</a:t>
            </a:r>
            <a:r>
              <a:rPr lang="en-ZA" dirty="0" smtClean="0"/>
              <a:t>- learning about assessment (types, forms, impact, global trends)</a:t>
            </a:r>
          </a:p>
          <a:p>
            <a:pPr marL="0" indent="0">
              <a:buNone/>
            </a:pPr>
            <a:r>
              <a:rPr lang="en-ZA" dirty="0"/>
              <a:t>	</a:t>
            </a:r>
            <a:r>
              <a:rPr lang="en-ZA" dirty="0" smtClean="0"/>
              <a:t>- learning about the changing horizon.</a:t>
            </a:r>
          </a:p>
          <a:p>
            <a:pPr>
              <a:buFont typeface="Arial" panose="020B0604020202020204" pitchFamily="34" charset="0"/>
              <a:buChar char="•"/>
            </a:pPr>
            <a:r>
              <a:rPr lang="en-ZA" dirty="0" smtClean="0"/>
              <a:t>This learning can help us to develop sustainable assessment: learners as lifelong assessors of their own learning</a:t>
            </a:r>
            <a:endParaRPr lang="en-ZA" dirty="0"/>
          </a:p>
        </p:txBody>
      </p:sp>
    </p:spTree>
    <p:extLst>
      <p:ext uri="{BB962C8B-B14F-4D97-AF65-F5344CB8AC3E}">
        <p14:creationId xmlns:p14="http://schemas.microsoft.com/office/powerpoint/2010/main" val="1267269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9440" y="1305342"/>
            <a:ext cx="6096000" cy="2800767"/>
          </a:xfrm>
          <a:prstGeom prst="rect">
            <a:avLst/>
          </a:prstGeom>
        </p:spPr>
        <p:txBody>
          <a:bodyPr>
            <a:spAutoFit/>
          </a:bodyPr>
          <a:lstStyle/>
          <a:p>
            <a:r>
              <a:rPr lang="en-ZA" sz="4400" dirty="0"/>
              <a:t>How can we develop and sustain assessment for lifelong </a:t>
            </a:r>
            <a:r>
              <a:rPr lang="en-ZA" sz="4400" dirty="0" smtClean="0"/>
              <a:t>learning and systemic learning?</a:t>
            </a:r>
            <a:endParaRPr lang="en-ZA" sz="4400" dirty="0"/>
          </a:p>
        </p:txBody>
      </p:sp>
    </p:spTree>
    <p:extLst>
      <p:ext uri="{BB962C8B-B14F-4D97-AF65-F5344CB8AC3E}">
        <p14:creationId xmlns:p14="http://schemas.microsoft.com/office/powerpoint/2010/main" val="3334647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Presentation outline</a:t>
            </a:r>
            <a:endParaRPr lang="en-ZA" dirty="0"/>
          </a:p>
        </p:txBody>
      </p:sp>
      <p:sp>
        <p:nvSpPr>
          <p:cNvPr id="3" name="Content Placeholder 2"/>
          <p:cNvSpPr>
            <a:spLocks noGrp="1"/>
          </p:cNvSpPr>
          <p:nvPr>
            <p:ph idx="1"/>
          </p:nvPr>
        </p:nvSpPr>
        <p:spPr/>
        <p:txBody>
          <a:bodyPr/>
          <a:lstStyle/>
          <a:p>
            <a:pPr marL="342900" indent="-342900">
              <a:buFont typeface="+mj-lt"/>
              <a:buAutoNum type="arabicPeriod"/>
            </a:pPr>
            <a:r>
              <a:rPr lang="en-ZA" b="1" dirty="0"/>
              <a:t>What does ‘quality education’ mean? </a:t>
            </a:r>
          </a:p>
          <a:p>
            <a:pPr marL="342900" indent="-342900">
              <a:buFont typeface="+mj-lt"/>
              <a:buAutoNum type="arabicPeriod"/>
            </a:pPr>
            <a:r>
              <a:rPr lang="en-ZA" b="1" dirty="0"/>
              <a:t>What does ‘quality assessment’ mean?</a:t>
            </a:r>
          </a:p>
          <a:p>
            <a:pPr marL="342900" indent="-342900">
              <a:buFont typeface="+mj-lt"/>
              <a:buAutoNum type="arabicPeriod"/>
            </a:pPr>
            <a:r>
              <a:rPr lang="en-ZA" b="1" dirty="0"/>
              <a:t>Where does assessment fit into the curriculum?</a:t>
            </a:r>
          </a:p>
          <a:p>
            <a:pPr marL="342900" indent="-342900">
              <a:buFont typeface="+mj-lt"/>
              <a:buAutoNum type="arabicPeriod"/>
            </a:pPr>
            <a:r>
              <a:rPr lang="en-ZA" b="1" dirty="0"/>
              <a:t>What </a:t>
            </a:r>
            <a:r>
              <a:rPr lang="en-ZA" b="1" dirty="0" smtClean="0"/>
              <a:t>do ‘quality education’ and ‘quality assessment’ mean </a:t>
            </a:r>
            <a:r>
              <a:rPr lang="en-ZA" b="1" dirty="0"/>
              <a:t>in the context of educational reforms</a:t>
            </a:r>
            <a:r>
              <a:rPr lang="en-ZA" b="1" dirty="0" smtClean="0"/>
              <a:t>?</a:t>
            </a:r>
          </a:p>
          <a:p>
            <a:pPr marL="342900" indent="-342900">
              <a:buFont typeface="+mj-lt"/>
              <a:buAutoNum type="arabicPeriod"/>
            </a:pPr>
            <a:r>
              <a:rPr lang="en-ZA" b="1" dirty="0" smtClean="0"/>
              <a:t>What is ‘sustainable assessment and how do we do it?</a:t>
            </a:r>
          </a:p>
          <a:p>
            <a:pPr marL="342900" indent="-342900">
              <a:buFont typeface="+mj-lt"/>
              <a:buAutoNum type="arabicPeriod"/>
            </a:pPr>
            <a:r>
              <a:rPr lang="en-ZA" b="1" dirty="0" smtClean="0"/>
              <a:t>How can we use assessment for systemic learning?</a:t>
            </a:r>
          </a:p>
          <a:p>
            <a:pPr marL="342900" indent="-342900">
              <a:buFont typeface="+mj-lt"/>
              <a:buAutoNum type="arabicPeriod"/>
            </a:pPr>
            <a:r>
              <a:rPr lang="en-ZA" b="1" dirty="0" smtClean="0"/>
              <a:t>What’s on the African horizon for quality education and assessment?</a:t>
            </a:r>
          </a:p>
          <a:p>
            <a:pPr marL="342900" indent="-342900">
              <a:buFont typeface="+mj-lt"/>
              <a:buAutoNum type="arabicPeriod"/>
            </a:pPr>
            <a:r>
              <a:rPr lang="en-ZA" b="1" dirty="0" smtClean="0"/>
              <a:t>Concluding remarks</a:t>
            </a:r>
            <a:endParaRPr lang="en-ZA" b="1" dirty="0"/>
          </a:p>
          <a:p>
            <a:endParaRPr lang="en-ZA" dirty="0"/>
          </a:p>
        </p:txBody>
      </p:sp>
    </p:spTree>
    <p:extLst>
      <p:ext uri="{BB962C8B-B14F-4D97-AF65-F5344CB8AC3E}">
        <p14:creationId xmlns:p14="http://schemas.microsoft.com/office/powerpoint/2010/main" val="1747317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1. What </a:t>
            </a:r>
            <a:r>
              <a:rPr lang="en-ZA" b="1" dirty="0"/>
              <a:t>does ‘quality education’ mean? </a:t>
            </a:r>
            <a:br>
              <a:rPr lang="en-ZA" b="1" dirty="0"/>
            </a:br>
            <a:endParaRPr lang="en-ZA" dirty="0"/>
          </a:p>
        </p:txBody>
      </p:sp>
      <p:sp>
        <p:nvSpPr>
          <p:cNvPr id="3" name="Content Placeholder 2"/>
          <p:cNvSpPr>
            <a:spLocks noGrp="1"/>
          </p:cNvSpPr>
          <p:nvPr>
            <p:ph idx="1"/>
          </p:nvPr>
        </p:nvSpPr>
        <p:spPr/>
        <p:txBody>
          <a:bodyPr/>
          <a:lstStyle/>
          <a:p>
            <a:r>
              <a:rPr lang="en-ZA" dirty="0" smtClean="0"/>
              <a:t>Enables people to develop their attributes and skills;</a:t>
            </a:r>
          </a:p>
          <a:p>
            <a:r>
              <a:rPr lang="en-ZA" dirty="0" smtClean="0"/>
              <a:t>Thereby enables them to contribute to society;</a:t>
            </a:r>
          </a:p>
          <a:p>
            <a:r>
              <a:rPr lang="en-ZA" dirty="0" smtClean="0"/>
              <a:t>Helps people to fulfil their potential; </a:t>
            </a:r>
            <a:endParaRPr lang="en-ZA" dirty="0"/>
          </a:p>
        </p:txBody>
      </p:sp>
    </p:spTree>
    <p:extLst>
      <p:ext uri="{BB962C8B-B14F-4D97-AF65-F5344CB8AC3E}">
        <p14:creationId xmlns:p14="http://schemas.microsoft.com/office/powerpoint/2010/main" val="211053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Quality and quantity in education</a:t>
            </a:r>
            <a:endParaRPr lang="en-ZA" dirty="0"/>
          </a:p>
        </p:txBody>
      </p:sp>
      <p:sp>
        <p:nvSpPr>
          <p:cNvPr id="5" name="Content Placeholder 4"/>
          <p:cNvSpPr>
            <a:spLocks noGrp="1"/>
          </p:cNvSpPr>
          <p:nvPr>
            <p:ph sz="half" idx="1"/>
          </p:nvPr>
        </p:nvSpPr>
        <p:spPr/>
        <p:txBody>
          <a:bodyPr>
            <a:normAutofit lnSpcReduction="10000"/>
          </a:bodyPr>
          <a:lstStyle/>
          <a:p>
            <a:r>
              <a:rPr lang="en-ZA" sz="2400" dirty="0"/>
              <a:t>“Quantity is the number of beneficiaries served by the education process. Quality on the other hand is a measure of how the education delivered is fit for purpose. It has to do with the relevance and adequacy of the knowledge, skills, attitudes and values that learners acquire during the course of being educated.”</a:t>
            </a:r>
          </a:p>
          <a:p>
            <a:endParaRPr lang="en-ZA" dirty="0"/>
          </a:p>
        </p:txBody>
      </p:sp>
      <p:sp>
        <p:nvSpPr>
          <p:cNvPr id="6" name="Content Placeholder 5"/>
          <p:cNvSpPr>
            <a:spLocks noGrp="1"/>
          </p:cNvSpPr>
          <p:nvPr>
            <p:ph sz="half" idx="2"/>
          </p:nvPr>
        </p:nvSpPr>
        <p:spPr/>
        <p:txBody>
          <a:bodyPr>
            <a:normAutofit lnSpcReduction="10000"/>
          </a:bodyPr>
          <a:lstStyle/>
          <a:p>
            <a:r>
              <a:rPr lang="en-ZA" dirty="0" smtClean="0"/>
              <a:t>Peter A </a:t>
            </a:r>
            <a:r>
              <a:rPr lang="en-ZA" dirty="0" err="1" smtClean="0"/>
              <a:t>Okebukola</a:t>
            </a:r>
            <a:r>
              <a:rPr lang="en-ZA" dirty="0" smtClean="0"/>
              <a:t>, 2016, p. 36.</a:t>
            </a:r>
            <a:endParaRPr lang="en-ZA" dirty="0"/>
          </a:p>
        </p:txBody>
      </p:sp>
      <p:sp>
        <p:nvSpPr>
          <p:cNvPr id="2" name="Rectangular Callout 1"/>
          <p:cNvSpPr/>
          <p:nvPr/>
        </p:nvSpPr>
        <p:spPr>
          <a:xfrm>
            <a:off x="7145383" y="1894114"/>
            <a:ext cx="2220686" cy="679269"/>
          </a:xfrm>
          <a:prstGeom prst="wedgeRectCallout">
            <a:avLst>
              <a:gd name="adj1" fmla="val -162598"/>
              <a:gd name="adj2" fmla="val 2077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Fit for purpose</a:t>
            </a:r>
            <a:endParaRPr lang="en-ZA" sz="2400" dirty="0"/>
          </a:p>
        </p:txBody>
      </p:sp>
      <p:sp>
        <p:nvSpPr>
          <p:cNvPr id="7" name="Rectangular Callout 6"/>
          <p:cNvSpPr/>
          <p:nvPr/>
        </p:nvSpPr>
        <p:spPr>
          <a:xfrm>
            <a:off x="8029302" y="4463142"/>
            <a:ext cx="2220686" cy="679269"/>
          </a:xfrm>
          <a:prstGeom prst="wedgeRectCallout">
            <a:avLst>
              <a:gd name="adj1" fmla="val -310833"/>
              <a:gd name="adj2" fmla="val -711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Relevant </a:t>
            </a:r>
            <a:endParaRPr lang="en-ZA" sz="2400" dirty="0"/>
          </a:p>
        </p:txBody>
      </p:sp>
      <p:sp>
        <p:nvSpPr>
          <p:cNvPr id="8" name="Rectangular Callout 7"/>
          <p:cNvSpPr/>
          <p:nvPr/>
        </p:nvSpPr>
        <p:spPr>
          <a:xfrm>
            <a:off x="5602759" y="5867400"/>
            <a:ext cx="2220686" cy="679269"/>
          </a:xfrm>
          <a:prstGeom prst="wedgeRectCallout">
            <a:avLst>
              <a:gd name="adj1" fmla="val -120245"/>
              <a:gd name="adj2" fmla="val -2691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A</a:t>
            </a:r>
            <a:r>
              <a:rPr lang="en-ZA" sz="2400" dirty="0" smtClean="0"/>
              <a:t>dequate</a:t>
            </a:r>
            <a:endParaRPr lang="en-ZA" sz="2400" dirty="0"/>
          </a:p>
        </p:txBody>
      </p:sp>
    </p:spTree>
    <p:extLst>
      <p:ext uri="{BB962C8B-B14F-4D97-AF65-F5344CB8AC3E}">
        <p14:creationId xmlns:p14="http://schemas.microsoft.com/office/powerpoint/2010/main" val="406741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2"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Quality education and the sustainable development goals</a:t>
            </a:r>
            <a:endParaRPr lang="en-ZA" dirty="0"/>
          </a:p>
        </p:txBody>
      </p:sp>
      <p:sp>
        <p:nvSpPr>
          <p:cNvPr id="7" name="Content Placeholder 6"/>
          <p:cNvSpPr>
            <a:spLocks noGrp="1"/>
          </p:cNvSpPr>
          <p:nvPr>
            <p:ph sz="half" idx="1"/>
          </p:nvPr>
        </p:nvSpPr>
        <p:spPr/>
        <p:txBody>
          <a:bodyPr>
            <a:normAutofit/>
          </a:bodyPr>
          <a:lstStyle/>
          <a:p>
            <a:r>
              <a:rPr lang="en-ZA" sz="2400" dirty="0" smtClean="0"/>
              <a:t>Goal 4: Quality education for all</a:t>
            </a:r>
          </a:p>
          <a:p>
            <a:pPr marL="0" indent="0">
              <a:buNone/>
            </a:pPr>
            <a:endParaRPr lang="en-ZA" sz="2400" i="1" dirty="0" smtClean="0"/>
          </a:p>
          <a:p>
            <a:pPr marL="0" indent="0">
              <a:buNone/>
            </a:pPr>
            <a:r>
              <a:rPr lang="en-ZA" sz="2400" i="1" dirty="0" smtClean="0"/>
              <a:t>Ensure </a:t>
            </a:r>
            <a:r>
              <a:rPr lang="en-ZA" sz="2400" i="1" dirty="0"/>
              <a:t>inclusive and equitable quality education and promote lifelong learning opportunities for </a:t>
            </a:r>
            <a:r>
              <a:rPr lang="en-ZA" sz="2400" i="1" dirty="0" smtClean="0"/>
              <a:t>all</a:t>
            </a:r>
            <a:endParaRPr lang="en-ZA" sz="2400" i="1" dirty="0"/>
          </a:p>
        </p:txBody>
      </p:sp>
      <p:sp>
        <p:nvSpPr>
          <p:cNvPr id="8" name="Content Placeholder 7"/>
          <p:cNvSpPr>
            <a:spLocks noGrp="1"/>
          </p:cNvSpPr>
          <p:nvPr>
            <p:ph sz="half" idx="2"/>
          </p:nvPr>
        </p:nvSpPr>
        <p:spPr/>
        <p:txBody>
          <a:bodyPr/>
          <a:lstStyle/>
          <a:p>
            <a:pPr marL="0" indent="0">
              <a:buNone/>
            </a:pPr>
            <a:r>
              <a:rPr lang="en-ZA" sz="2000" dirty="0" smtClean="0"/>
              <a:t>Education that is:</a:t>
            </a:r>
          </a:p>
          <a:p>
            <a:pPr lvl="0"/>
            <a:r>
              <a:rPr lang="en-ZA" sz="2000" dirty="0"/>
              <a:t>Relevant</a:t>
            </a:r>
          </a:p>
          <a:p>
            <a:pPr lvl="0"/>
            <a:r>
              <a:rPr lang="en-ZA" sz="2000" dirty="0"/>
              <a:t>Equal</a:t>
            </a:r>
          </a:p>
          <a:p>
            <a:pPr lvl="0"/>
            <a:r>
              <a:rPr lang="en-ZA" sz="2000" dirty="0"/>
              <a:t>Inclusive</a:t>
            </a:r>
          </a:p>
          <a:p>
            <a:pPr lvl="0"/>
            <a:r>
              <a:rPr lang="en-ZA" sz="2000" dirty="0"/>
              <a:t>Promotes readiness (for school, workplace)</a:t>
            </a:r>
          </a:p>
          <a:p>
            <a:pPr lvl="0"/>
            <a:r>
              <a:rPr lang="en-ZA" sz="2000" dirty="0"/>
              <a:t>Promotes sustainable development</a:t>
            </a:r>
          </a:p>
          <a:p>
            <a:pPr lvl="0"/>
            <a:r>
              <a:rPr lang="en-ZA" sz="2000" dirty="0"/>
              <a:t>Adequately resourced</a:t>
            </a:r>
          </a:p>
          <a:p>
            <a:pPr lvl="0"/>
            <a:r>
              <a:rPr lang="en-ZA" sz="2000" dirty="0"/>
              <a:t>Taught by qualified teachers</a:t>
            </a:r>
          </a:p>
          <a:p>
            <a:endParaRPr lang="en-ZA" dirty="0"/>
          </a:p>
        </p:txBody>
      </p:sp>
    </p:spTree>
    <p:extLst>
      <p:ext uri="{BB962C8B-B14F-4D97-AF65-F5344CB8AC3E}">
        <p14:creationId xmlns:p14="http://schemas.microsoft.com/office/powerpoint/2010/main" val="2086534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133704" y="2547257"/>
            <a:ext cx="1933302" cy="1907177"/>
          </a:xfrm>
          <a:prstGeom prst="rect">
            <a:avLst/>
          </a:prstGeom>
        </p:spPr>
      </p:pic>
      <p:pic>
        <p:nvPicPr>
          <p:cNvPr id="4" name="Picture 3"/>
          <p:cNvPicPr>
            <a:picLocks noChangeAspect="1"/>
          </p:cNvPicPr>
          <p:nvPr/>
        </p:nvPicPr>
        <p:blipFill>
          <a:blip r:embed="rId3"/>
          <a:stretch>
            <a:fillRect/>
          </a:stretch>
        </p:blipFill>
        <p:spPr>
          <a:xfrm>
            <a:off x="2073425" y="1188719"/>
            <a:ext cx="1933303" cy="1778999"/>
          </a:xfrm>
          <a:prstGeom prst="rect">
            <a:avLst/>
          </a:prstGeom>
        </p:spPr>
      </p:pic>
      <p:sp>
        <p:nvSpPr>
          <p:cNvPr id="5" name="Left-Up Arrow 4"/>
          <p:cNvSpPr/>
          <p:nvPr/>
        </p:nvSpPr>
        <p:spPr>
          <a:xfrm rot="16200000">
            <a:off x="4477909" y="1171777"/>
            <a:ext cx="1109118" cy="1143002"/>
          </a:xfrm>
          <a:prstGeom prst="lef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pic>
        <p:nvPicPr>
          <p:cNvPr id="6" name="Picture 5"/>
          <p:cNvPicPr>
            <a:picLocks noChangeAspect="1"/>
          </p:cNvPicPr>
          <p:nvPr/>
        </p:nvPicPr>
        <p:blipFill>
          <a:blip r:embed="rId4"/>
          <a:stretch>
            <a:fillRect/>
          </a:stretch>
        </p:blipFill>
        <p:spPr>
          <a:xfrm>
            <a:off x="8043653" y="1188719"/>
            <a:ext cx="1796959" cy="1778999"/>
          </a:xfrm>
          <a:prstGeom prst="rect">
            <a:avLst/>
          </a:prstGeom>
        </p:spPr>
      </p:pic>
      <p:sp>
        <p:nvSpPr>
          <p:cNvPr id="7" name="Left-Up Arrow 6"/>
          <p:cNvSpPr/>
          <p:nvPr/>
        </p:nvSpPr>
        <p:spPr>
          <a:xfrm rot="10800000">
            <a:off x="6512447" y="1229947"/>
            <a:ext cx="1109118" cy="1143002"/>
          </a:xfrm>
          <a:prstGeom prst="lef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pic>
        <p:nvPicPr>
          <p:cNvPr id="8" name="Picture 7"/>
          <p:cNvPicPr>
            <a:picLocks noChangeAspect="1"/>
          </p:cNvPicPr>
          <p:nvPr/>
        </p:nvPicPr>
        <p:blipFill>
          <a:blip r:embed="rId5"/>
          <a:stretch>
            <a:fillRect/>
          </a:stretch>
        </p:blipFill>
        <p:spPr>
          <a:xfrm>
            <a:off x="2024743" y="3994784"/>
            <a:ext cx="1933303" cy="1883501"/>
          </a:xfrm>
          <a:prstGeom prst="rect">
            <a:avLst/>
          </a:prstGeom>
        </p:spPr>
      </p:pic>
      <p:sp>
        <p:nvSpPr>
          <p:cNvPr id="9" name="Left-Up Arrow 8"/>
          <p:cNvSpPr/>
          <p:nvPr/>
        </p:nvSpPr>
        <p:spPr>
          <a:xfrm>
            <a:off x="4477909" y="4611800"/>
            <a:ext cx="1109118" cy="1143002"/>
          </a:xfrm>
          <a:prstGeom prst="lef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6"/>
          <a:stretch>
            <a:fillRect/>
          </a:stretch>
        </p:blipFill>
        <p:spPr>
          <a:xfrm>
            <a:off x="8065496" y="3994784"/>
            <a:ext cx="1796959" cy="1883500"/>
          </a:xfrm>
          <a:prstGeom prst="rect">
            <a:avLst/>
          </a:prstGeom>
        </p:spPr>
      </p:pic>
      <p:sp>
        <p:nvSpPr>
          <p:cNvPr id="12" name="Left-Up Arrow 11"/>
          <p:cNvSpPr/>
          <p:nvPr/>
        </p:nvSpPr>
        <p:spPr>
          <a:xfrm rot="5400000">
            <a:off x="6495505" y="4611800"/>
            <a:ext cx="1109118" cy="1143002"/>
          </a:xfrm>
          <a:prstGeom prst="lef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13" name="Rectangle 12"/>
          <p:cNvSpPr/>
          <p:nvPr/>
        </p:nvSpPr>
        <p:spPr>
          <a:xfrm>
            <a:off x="3958047" y="169817"/>
            <a:ext cx="4107450" cy="76948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t>EDUCATION RELATES TO OTHER SDGs</a:t>
            </a:r>
            <a:endParaRPr lang="en-ZA" sz="2400" dirty="0"/>
          </a:p>
        </p:txBody>
      </p:sp>
    </p:spTree>
    <p:extLst>
      <p:ext uri="{BB962C8B-B14F-4D97-AF65-F5344CB8AC3E}">
        <p14:creationId xmlns:p14="http://schemas.microsoft.com/office/powerpoint/2010/main" val="38782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inVertical)">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barn(inVertical)">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anim calcmode="lin" valueType="num">
                                      <p:cBhvr>
                                        <p:cTn id="56" dur="1000" fill="hold"/>
                                        <p:tgtEl>
                                          <p:spTgt spid="11"/>
                                        </p:tgtEl>
                                        <p:attrNameLst>
                                          <p:attrName>ppt_x</p:attrName>
                                        </p:attrNameLst>
                                      </p:cBhvr>
                                      <p:tavLst>
                                        <p:tav tm="0">
                                          <p:val>
                                            <p:strVal val="#ppt_x"/>
                                          </p:val>
                                        </p:tav>
                                        <p:tav tm="100000">
                                          <p:val>
                                            <p:strVal val="#ppt_x"/>
                                          </p:val>
                                        </p:tav>
                                      </p:tavLst>
                                    </p:anim>
                                    <p:anim calcmode="lin" valueType="num">
                                      <p:cBhvr>
                                        <p:cTn id="5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arn(inVertical)">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b="1" dirty="0" smtClean="0"/>
              <a:t>2. What </a:t>
            </a:r>
            <a:r>
              <a:rPr lang="en-ZA" b="1" dirty="0"/>
              <a:t>does ‘quality assessment’ mean?</a:t>
            </a:r>
            <a:br>
              <a:rPr lang="en-ZA" b="1" dirty="0"/>
            </a:br>
            <a:endParaRPr lang="en-ZA" dirty="0"/>
          </a:p>
        </p:txBody>
      </p:sp>
      <p:sp>
        <p:nvSpPr>
          <p:cNvPr id="6" name="Content Placeholder 5"/>
          <p:cNvSpPr>
            <a:spLocks noGrp="1"/>
          </p:cNvSpPr>
          <p:nvPr>
            <p:ph idx="1"/>
          </p:nvPr>
        </p:nvSpPr>
        <p:spPr/>
        <p:txBody>
          <a:bodyPr/>
          <a:lstStyle/>
          <a:p>
            <a:r>
              <a:rPr lang="en-ZA" dirty="0"/>
              <a:t>Assessment is about making judgements regarding the quality of something. </a:t>
            </a:r>
            <a:endParaRPr lang="en-ZA" dirty="0" smtClean="0"/>
          </a:p>
          <a:p>
            <a:r>
              <a:rPr lang="en-ZA" dirty="0" smtClean="0"/>
              <a:t>Quality assessment is:</a:t>
            </a:r>
          </a:p>
          <a:p>
            <a:pPr marL="0" indent="0">
              <a:buNone/>
            </a:pPr>
            <a:r>
              <a:rPr lang="en-ZA" dirty="0"/>
              <a:t>	</a:t>
            </a:r>
            <a:r>
              <a:rPr lang="en-ZA" dirty="0" smtClean="0"/>
              <a:t>	- valid </a:t>
            </a:r>
            <a:r>
              <a:rPr lang="en-ZA" dirty="0"/>
              <a:t>(assesses what it intends to assess), </a:t>
            </a:r>
            <a:endParaRPr lang="en-ZA" dirty="0" smtClean="0"/>
          </a:p>
          <a:p>
            <a:pPr marL="0" indent="0">
              <a:buNone/>
            </a:pPr>
            <a:r>
              <a:rPr lang="en-ZA" dirty="0"/>
              <a:t>	</a:t>
            </a:r>
            <a:r>
              <a:rPr lang="en-ZA" dirty="0" smtClean="0"/>
              <a:t>	- reliable </a:t>
            </a:r>
            <a:r>
              <a:rPr lang="en-ZA" dirty="0"/>
              <a:t>(will achieve the same or comparable results for different cohorts), </a:t>
            </a:r>
            <a:endParaRPr lang="en-ZA" dirty="0" smtClean="0"/>
          </a:p>
          <a:p>
            <a:pPr marL="0" indent="0">
              <a:buNone/>
            </a:pPr>
            <a:r>
              <a:rPr lang="en-ZA" dirty="0"/>
              <a:t>	</a:t>
            </a:r>
            <a:r>
              <a:rPr lang="en-ZA" dirty="0" smtClean="0"/>
              <a:t>	- sustainable </a:t>
            </a:r>
            <a:r>
              <a:rPr lang="en-ZA" dirty="0"/>
              <a:t>(contributes to lifelong learning), </a:t>
            </a:r>
            <a:endParaRPr lang="en-ZA" dirty="0" smtClean="0"/>
          </a:p>
          <a:p>
            <a:pPr marL="0" indent="0">
              <a:buNone/>
            </a:pPr>
            <a:r>
              <a:rPr lang="en-ZA" dirty="0"/>
              <a:t>	</a:t>
            </a:r>
            <a:r>
              <a:rPr lang="en-ZA" dirty="0" smtClean="0"/>
              <a:t>	- critical </a:t>
            </a:r>
            <a:r>
              <a:rPr lang="en-ZA" dirty="0"/>
              <a:t>(promotes questioning and critical thinking), </a:t>
            </a:r>
            <a:endParaRPr lang="en-ZA" dirty="0" smtClean="0"/>
          </a:p>
          <a:p>
            <a:pPr marL="0" indent="0">
              <a:buNone/>
            </a:pPr>
            <a:r>
              <a:rPr lang="en-ZA" dirty="0"/>
              <a:t>	</a:t>
            </a:r>
            <a:r>
              <a:rPr lang="en-ZA" dirty="0" smtClean="0"/>
              <a:t>	- fair</a:t>
            </a:r>
            <a:r>
              <a:rPr lang="en-ZA" dirty="0"/>
              <a:t> </a:t>
            </a:r>
            <a:r>
              <a:rPr lang="en-ZA" dirty="0" smtClean="0"/>
              <a:t>(does not disadvantage a particular group) </a:t>
            </a:r>
            <a:endParaRPr lang="en-ZA" dirty="0"/>
          </a:p>
          <a:p>
            <a:endParaRPr lang="en-ZA" dirty="0"/>
          </a:p>
        </p:txBody>
      </p:sp>
    </p:spTree>
    <p:extLst>
      <p:ext uri="{BB962C8B-B14F-4D97-AF65-F5344CB8AC3E}">
        <p14:creationId xmlns:p14="http://schemas.microsoft.com/office/powerpoint/2010/main" val="3362963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416</TotalTime>
  <Words>1019</Words>
  <Application>Microsoft Office PowerPoint</Application>
  <PresentationFormat>Widescreen</PresentationFormat>
  <Paragraphs>190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Celestial</vt:lpstr>
      <vt:lpstr>Assessment and the question of quality:  Towards sustainable assessment for lifelong learning AND SYSTEMIC LEARNING </vt:lpstr>
      <vt:lpstr>Introduction: Assessment is how we learn and improve</vt:lpstr>
      <vt:lpstr>PowerPoint Presentation</vt:lpstr>
      <vt:lpstr>Presentation outline</vt:lpstr>
      <vt:lpstr>1. What does ‘quality education’ mean?  </vt:lpstr>
      <vt:lpstr>Quality and quantity in education</vt:lpstr>
      <vt:lpstr>Quality education and the sustainable development goals</vt:lpstr>
      <vt:lpstr>PowerPoint Presentation</vt:lpstr>
      <vt:lpstr>2. What does ‘quality assessment’ mean? </vt:lpstr>
      <vt:lpstr>Quality assessment has a special relationship to learning</vt:lpstr>
      <vt:lpstr>3. Where does assessment fit into the curriculum? </vt:lpstr>
      <vt:lpstr>The washback effect of the assessed curriculum</vt:lpstr>
      <vt:lpstr>4. What do ‘quality education’ and ‘quality assessment’ mean in the context of educational reforms? . </vt:lpstr>
      <vt:lpstr>Outcomes-based education </vt:lpstr>
      <vt:lpstr>Modularisation </vt:lpstr>
      <vt:lpstr> Africanisation and decolonisation</vt:lpstr>
      <vt:lpstr>5. What is ‘sustainable assessment’ and how do we do it? </vt:lpstr>
      <vt:lpstr>PowerPoint Presentation</vt:lpstr>
      <vt:lpstr>PowerPoint Presentation</vt:lpstr>
      <vt:lpstr>PowerPoint Presentation</vt:lpstr>
      <vt:lpstr>6. How can we use assessment for systemic learning? </vt:lpstr>
      <vt:lpstr>PowerPoint Presentation</vt:lpstr>
      <vt:lpstr>PowerPoint Presentation</vt:lpstr>
      <vt:lpstr>PowerPoint Presentation</vt:lpstr>
      <vt:lpstr>7. What’s on the African horizon for quality education and assessment? </vt:lpstr>
      <vt:lpstr>PowerPoint Presentation</vt:lpstr>
      <vt:lpstr>conclusion</vt:lpstr>
    </vt:vector>
  </TitlesOfParts>
  <Company>Stellenbosch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the question of quality: Towards sustainable assessment for lifelong learning</dc:title>
  <dc:creator>Rule, PN, Prof &lt;prule2015@sun.ac.za&gt;</dc:creator>
  <cp:lastModifiedBy>Rule, PN, Prof &lt;prule2015@sun.ac.za&gt;</cp:lastModifiedBy>
  <cp:revision>52</cp:revision>
  <dcterms:created xsi:type="dcterms:W3CDTF">2019-05-16T14:59:02Z</dcterms:created>
  <dcterms:modified xsi:type="dcterms:W3CDTF">2019-05-20T05:16:20Z</dcterms:modified>
</cp:coreProperties>
</file>